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79"/>
  </p:notesMasterIdLst>
  <p:sldIdLst>
    <p:sldId id="256" r:id="rId2"/>
    <p:sldId id="280" r:id="rId3"/>
    <p:sldId id="329" r:id="rId4"/>
    <p:sldId id="330" r:id="rId5"/>
    <p:sldId id="331" r:id="rId6"/>
    <p:sldId id="332" r:id="rId7"/>
    <p:sldId id="283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333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35" r:id="rId35"/>
    <p:sldId id="337" r:id="rId36"/>
    <p:sldId id="334" r:id="rId37"/>
    <p:sldId id="336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7" r:id="rId50"/>
    <p:sldId id="328" r:id="rId51"/>
    <p:sldId id="338" r:id="rId52"/>
    <p:sldId id="345" r:id="rId53"/>
    <p:sldId id="346" r:id="rId54"/>
    <p:sldId id="347" r:id="rId55"/>
    <p:sldId id="348" r:id="rId56"/>
    <p:sldId id="349" r:id="rId57"/>
    <p:sldId id="339" r:id="rId58"/>
    <p:sldId id="350" r:id="rId59"/>
    <p:sldId id="351" r:id="rId60"/>
    <p:sldId id="352" r:id="rId61"/>
    <p:sldId id="353" r:id="rId62"/>
    <p:sldId id="354" r:id="rId63"/>
    <p:sldId id="355" r:id="rId64"/>
    <p:sldId id="356" r:id="rId65"/>
    <p:sldId id="357" r:id="rId66"/>
    <p:sldId id="340" r:id="rId67"/>
    <p:sldId id="359" r:id="rId68"/>
    <p:sldId id="360" r:id="rId69"/>
    <p:sldId id="369" r:id="rId70"/>
    <p:sldId id="361" r:id="rId71"/>
    <p:sldId id="362" r:id="rId72"/>
    <p:sldId id="363" r:id="rId73"/>
    <p:sldId id="364" r:id="rId74"/>
    <p:sldId id="365" r:id="rId75"/>
    <p:sldId id="366" r:id="rId76"/>
    <p:sldId id="367" r:id="rId77"/>
    <p:sldId id="341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474" y="-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CCA00-BACE-4CA7-B632-17EC7305941D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1FC54-0676-45F4-B64F-EC51236ED8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605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1FC54-0676-45F4-B64F-EC51236ED82B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940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1FC54-0676-45F4-B64F-EC51236ED82B}" type="slidenum">
              <a:rPr lang="ru-RU" smtClean="0"/>
              <a:t>77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59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4C4797D-6342-400F-A740-9DEE78B33CCC}" type="datetimeFigureOut">
              <a:rPr lang="ru-RU" smtClean="0"/>
              <a:t>16.10.2023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609" y="260648"/>
            <a:ext cx="81348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21.02.06 </a:t>
            </a:r>
            <a:endParaRPr lang="ru-RU" sz="4400" b="1" dirty="0" smtClean="0"/>
          </a:p>
          <a:p>
            <a:pPr algn="ctr"/>
            <a:r>
              <a:rPr lang="ru-RU" sz="4400" b="1" dirty="0" smtClean="0"/>
              <a:t>Информационные </a:t>
            </a:r>
            <a:r>
              <a:rPr lang="ru-RU" sz="4400" b="1" dirty="0"/>
              <a:t>системы обеспечения градостроительной деятельности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3738523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Профессиональный цикл</a:t>
            </a:r>
            <a:endParaRPr lang="ru-RU" sz="3200" b="1" dirty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УЧЕБНАЯ </a:t>
            </a:r>
            <a:r>
              <a:rPr lang="ru-RU" sz="2400" b="1" dirty="0"/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20147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4284" y="577516"/>
            <a:ext cx="66422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Болысов С. И.  Геоморфология с основами геологии. Практикум : учебное пособие для СПО / С. И. Болысов, В. И. Кружалин. — 4-е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138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настоящем учебном пособии приведены методические рекомендации для выполнения практических заданий по геоморфологической части курса «Геоморфология с основами геологии». Существенное внимание в книге уделено формированию у студентов четких научных представлений о геоморфологических процессах, геологическом строении земной коры и его отражении в рельефе, строении речных долин и междуречий, принципах составления геоморфологических карт и профилей. </a:t>
            </a:r>
          </a:p>
        </p:txBody>
      </p:sp>
      <p:pic>
        <p:nvPicPr>
          <p:cNvPr id="4098" name="Picture 2" descr="Обложка книги ГЕОМОРФОЛОГИЯ С ОСНОВАМИ ГЕОЛОГИИ. ПРАКТИКУМ Болысов С. И., Кружалин В. И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0" y="-43227"/>
            <a:ext cx="2416170" cy="365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7300" y="4080104"/>
            <a:ext cx="65901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Потапов А. Д.  Инженерно-геологический словарь/ А. Д. Потапов, И. Л. Ревелис,  С. Н. Чернышев. — Москва : НИЦ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336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Приведено толкование терминов, используемых в геологии, геоморфологии, инженерной геологии, инженерной сейсмологии, гидрогеологии, геоэкологии и при инженерных изысканиях в строительстве, терминов употребительных и малоупотребительных, которые зачастую вызывают затруднения у студентов и магистрантов строительных и других технических вузов при изучении природоведческих дисциплин и особенно при использовании неадаптированных материалов инженерных изысканий для разработки дипломных проектов, а также других выпускных квалификационных работ. </a:t>
            </a:r>
          </a:p>
        </p:txBody>
      </p:sp>
      <p:pic>
        <p:nvPicPr>
          <p:cNvPr id="5" name="Picture 4" descr="https://znanium.com/cover/1859/18592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4" y="3519752"/>
            <a:ext cx="2256185" cy="32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085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962526"/>
            <a:ext cx="64807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Курбанов С. А.  Геология : учебник для СПО / С. А. Курбанов, Д. С. Магомедова, Н. М. Ниматулаев. — 2-е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167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Авторы рассматривают основы геологии: происхождение и строение Земли; минералы; горные породы, грунты, эндогенные и экзогенные процессы. Даются критерии агроэкологической оценки рельефа, основы гидрогеологии и геохронологии. Описаны проблемы экологии и влияние человека на нее. Учебник содержит глоссарий ключевых геологических терминов. </a:t>
            </a:r>
          </a:p>
        </p:txBody>
      </p:sp>
      <p:pic>
        <p:nvPicPr>
          <p:cNvPr id="5122" name="Picture 2" descr="Обложка книги ГЕОЛОГИЯ Курбанов С. А., Магомедова Д. С., Ниматулаев Н. М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54" y="-243407"/>
            <a:ext cx="28083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znanium.com/cover/1758/1758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6" y="3573016"/>
            <a:ext cx="2262771" cy="318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4090736"/>
            <a:ext cx="6480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Ганжара Н. Ф. Ландшафтоведение: учебник / Н.Ф. Ганжара, Б.А. Борисов, Р.Ф. Байбеков. - 2-e изд. - М.: НИЦ ИНФРА-М, 2022. - 240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вопросы строения естественных и природно-антропогенных ландшафтов, их генезиса, функционирования, динамики и устойчивости. Приведена характеристика компонентов ландшафта: литогенной основы, в том числе основных типов рельефа, элементов и форм мезорельефа, почв, биоты, нижних слоев тропосферы, природных вод. Изложены основные законы и факторы ландшафтной дифференциации. Даны основы ландшафтного планирования.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392408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6433" y="2069432"/>
            <a:ext cx="7317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ОП.03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СТРОИТЕЛЬНЫЕ </a:t>
            </a:r>
            <a:r>
              <a:rPr lang="ru-RU" sz="3200" b="1" dirty="0"/>
              <a:t>МАТЕРИАЛЫ И КОНСТРУКТИВНЫЕ ЧАСТИ ЗДАНИЙ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00757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ru-RU" sz="1200" b="1" dirty="0"/>
              <a:t>Барабанщиков Ю.Г. Строительные материалы : учебник / Ю.Г. Барабанщиков. — Москва : КноРус, 2021. — 443 с</a:t>
            </a:r>
            <a:r>
              <a:rPr lang="ru-RU" sz="1200" b="1" dirty="0" smtClean="0"/>
              <a:t>.</a:t>
            </a:r>
          </a:p>
          <a:p>
            <a:pPr lvl="0" algn="just">
              <a:defRPr/>
            </a:pPr>
            <a:endParaRPr lang="ru-RU" sz="1200" kern="0" dirty="0">
              <a:solidFill>
                <a:prstClr val="white"/>
              </a:solidFill>
            </a:endParaRPr>
          </a:p>
          <a:p>
            <a:pPr lvl="0" algn="just">
              <a:defRPr/>
            </a:pPr>
            <a:r>
              <a:rPr lang="ru-RU" sz="1200" dirty="0"/>
              <a:t>Содержит основы строительного материаловедения. Приводятся сведения о происхождении материалов, технологии их производства и связанных с этим особенностях состава и свойств, определяющих возможность их применения в тех или иных условиях эксплуатации. Дается описание методов испытаний и определения показателей качества материалов. Приводятся числовые значения технических характеристик строительных материалов и их зависимость от состава, строения, технологических и иных факторов.</a:t>
            </a:r>
            <a:br>
              <a:rPr lang="ru-RU" sz="1200" dirty="0"/>
            </a:br>
            <a:r>
              <a:rPr lang="ru-RU" sz="1200" dirty="0"/>
              <a:t>Соответствует ФГОС ВО последнего поколения.</a:t>
            </a:r>
            <a:br>
              <a:rPr lang="ru-RU" sz="1200" dirty="0"/>
            </a:br>
            <a:r>
              <a:rPr lang="ru-RU" sz="1200" dirty="0"/>
              <a:t>Для подготовки студентов бакалавриата, обучающихся по направлению «Строительство». Также может быть полезен инженерно-техническим работникам и строителям-практикам.</a:t>
            </a:r>
            <a:endParaRPr lang="ru-RU" kern="0" dirty="0">
              <a:solidFill>
                <a:prstClr val="white"/>
              </a:solidFill>
            </a:endParaRPr>
          </a:p>
        </p:txBody>
      </p:sp>
      <p:pic>
        <p:nvPicPr>
          <p:cNvPr id="3" name="Picture 2" descr="Строительные материалы + еПриложение: Тес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5" y="116632"/>
            <a:ext cx="218313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0378" y="4427620"/>
            <a:ext cx="66061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Вильчик Н.П. Архитектура зданий : учебник / Н.П. Вильчик. — 2-е изд., перераб. и доп.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319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Приведены общие сведения о зданиях. Рассмотрены конструкции и типы гражданских зданий, даны понятия о проектировании гражданских, промышленных и сельскохозяйственных зданий, а также зданий в условиях реконструкции.</a:t>
            </a:r>
          </a:p>
        </p:txBody>
      </p:sp>
      <p:pic>
        <p:nvPicPr>
          <p:cNvPr id="6146" name="Picture 2" descr="https://znanium.com/cover/1222/12227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9" y="3429000"/>
            <a:ext cx="2229333" cy="330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39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156904"/>
            <a:ext cx="643548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Красовский П. С. Строительные материалы: учебное пособие / Красовский П.С. – Москва : Форум, НИЦ ИНФРА-М, 2022. - 256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является элементом методического обеспечения специализированного модуля «Строительные материалы», входящего в перечень основных образовательных программ бакалавров, магистров и специалистов. Описаны основные виды строительных материалов, их технические свойства и рациональные области применения в строительстве во взаимосвязи с составом и строением материалов. Соответствует требованиям Федеральных государственных образовательных стандартов высшего образования последнего поколения. </a:t>
            </a:r>
          </a:p>
        </p:txBody>
      </p:sp>
      <p:pic>
        <p:nvPicPr>
          <p:cNvPr id="3" name="Picture 2" descr="Павел Красовский - Строительные материалы. Учебное пособие обложка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5" y="1772816"/>
            <a:ext cx="2267744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182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8305" y="2562726"/>
            <a:ext cx="75101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ОП.04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ТИПОЛОГИЯ </a:t>
            </a:r>
            <a:r>
              <a:rPr lang="ru-RU" sz="3200" b="1" dirty="0"/>
              <a:t>ЗДАНИЙ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00248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529389"/>
            <a:ext cx="66247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Архитектура зданий и строительные конструкции : учебник для СПО / К. О. Ларионова [и др.] ; под общей редакцией А. К. Соловьева.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490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В </a:t>
            </a:r>
            <a:r>
              <a:rPr lang="ru-RU" sz="1200" dirty="0"/>
              <a:t>учебнике приводятся основные сведения по истории развития мировой архитектуры и строительной техники, базовые понятия о функциональных, физико-технических и архитектурно-композиционных основах проектирования, принципах конструирования зданий, их типологии и о проектировании планировки и застройки населенных мест. Рассмотрены общие понятия о зданиях и сооружениях, их структуре, нагрузках и воздействиях. Для более эффективного усвоения теоретических положений в учебнике представлен обширный иллюстративный материал и практические примеры, а также вопросы и задания для самоконтроля.</a:t>
            </a:r>
          </a:p>
        </p:txBody>
      </p:sp>
      <p:pic>
        <p:nvPicPr>
          <p:cNvPr id="7170" name="Picture 2" descr="Обложка книги АРХИТЕКТУРА ЗДАНИЙ И СТРОИТЕЛЬНЫЕ КОНСТРУКЦИИ Под общ. ред. мужской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88"/>
            <a:ext cx="2411760" cy="369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0378" y="4427620"/>
            <a:ext cx="66061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Вильчик Н.П. Архитектура зданий : учебник / Н.П. Вильчик. — 2-е изд., перераб. и доп.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319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Приведены общие сведения о зданиях. Рассмотрены конструкции и типы гражданских зданий, даны понятия о проектировании гражданских, промышленных и сельскохозяйственных зданий, а также зданий в условиях реконструкции.</a:t>
            </a:r>
          </a:p>
        </p:txBody>
      </p:sp>
      <p:pic>
        <p:nvPicPr>
          <p:cNvPr id="5" name="Picture 2" descr="https://znanium.com/cover/1222/12227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9" y="3645024"/>
            <a:ext cx="2229333" cy="309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913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8348" y="529389"/>
            <a:ext cx="6618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Гельфонд А.  Л. Архитектурное проектирование общественных зданий : учебник / А. Л. Гельфонд. – Москва : НИЦ ИНФРА - М, 2019. - 368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посвящен основным принципам формирования архитектуры общественных зданий различного типа. Рассматривает социальные, экономические, градостроительные, функциональные, планировочные, конструктивные, композиционно-художественные основы проектирования, а также нормативные требования к проектированию общественных зданий. Настоящий курс охватывает материал от изучения структурных узлов здания и отдельных его элементов до сооружения в целом и направлен на то, чтобы максимально ознакомить студента с потребностями реального архитектурного проектирования. </a:t>
            </a:r>
          </a:p>
        </p:txBody>
      </p:sp>
      <p:pic>
        <p:nvPicPr>
          <p:cNvPr id="8194" name="Picture 2" descr="https://znanium.com/cover/0989/989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780"/>
            <a:ext cx="2232248" cy="314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42411" y="3861048"/>
            <a:ext cx="659408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Опарин С. Г. Здания и сооружения. Архитектурно - строительное проектирование : учебник и практикум для СПО/ С. Г. Опарин, А. А. Леонтьев. – Москва : Юрайт, 2023. – 283 с. — (Среднее профессиональное образование).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В курсе системно изложены концепция, научные основы и методика архитектурно-строительного проектирования в его современном толковании. Раскрыта его роль в воплощении различных строительных проектов, обеспечении их конкурентоспособности, безопасности и экономической эффективности. Рассмотрены этапы проектной подготовки и принципы саморегулирования строительных организаций, особенности проектирования гражданских и промышленных зданий, состав и содержание проектной и рабочей документации, а также современные системы автоматизированного проектирования объектов, составления смет и сметных расчетов.</a:t>
            </a:r>
            <a:endParaRPr lang="ru-RU" sz="1200" dirty="0"/>
          </a:p>
        </p:txBody>
      </p:sp>
      <p:pic>
        <p:nvPicPr>
          <p:cNvPr id="8196" name="Picture 4" descr="Обложка книги ЗДАНИЯ И СООРУЖЕНИЯ. АРХИТЕКТУРНО-СТРОИТЕЛЬНОЕ ПРОЕКТИРОВАНИЕ Опарин С. Г., Леонтьев А. А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63" y="3356992"/>
            <a:ext cx="2704437" cy="3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706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4558" y="2021305"/>
            <a:ext cx="74138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ОП.05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ПРАВОВОЕ </a:t>
            </a:r>
            <a:r>
              <a:rPr lang="ru-RU" sz="3200" b="1" dirty="0"/>
              <a:t>ОБЕСПЕЧЕНИЕ ПРОФЕССИОНАЛЬНОЙ ДЕЯТЕЛЬНОСТИ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42294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0378" y="613611"/>
            <a:ext cx="66061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Липски С.А. Правовое регулирование отношений при проведении землеустройства : учебник / С.А. Липски.- Москва : Кнорус, </a:t>
            </a:r>
            <a:r>
              <a:rPr lang="ru-RU" sz="1200" b="1" dirty="0" smtClean="0"/>
              <a:t>2023.- 217 </a:t>
            </a:r>
            <a:r>
              <a:rPr lang="ru-RU" sz="1200" b="1" dirty="0"/>
              <a:t>с.-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Раскрыты ключевые положения, связанные с земельными правоотношениями, с возможностями граждан и юридических лиц по реализации их прав на землю, с возложенными на них обязанностями, а также с особенностями правового режима различных земель и составом мероприятий по его обеспечению. Учтены все законодательные новации в данной сфере, осуществленные за последние годы (новые правила предоставления и изъятия земельных участков, их кадастрового учета и регистрации прав на них, а также земельного надзора, мониторинга земель, кадастровой оценки и кадастровой деятельности).</a:t>
            </a:r>
          </a:p>
        </p:txBody>
      </p:sp>
      <p:pic>
        <p:nvPicPr>
          <p:cNvPr id="9218" name="Picture 2" descr="Правовое регулирование отношений при проведении землеустрой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4" y="181050"/>
            <a:ext cx="2232248" cy="310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0378" y="3789040"/>
            <a:ext cx="66061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Земельное право : учебник / Л. В. Солдатова, Г. Л. Землякова, В. В. Зозуля, Л. Е. Бандорин. — Москва : Юстиция, </a:t>
            </a:r>
            <a:r>
              <a:rPr lang="ru-RU" sz="1200" b="1" dirty="0" smtClean="0"/>
              <a:t>2023. </a:t>
            </a:r>
            <a:r>
              <a:rPr lang="ru-RU" sz="1200" b="1" dirty="0"/>
              <a:t>— 262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Данный учебник подготовлен с учетом всех требований федерального государственного образовательного стандарта среднего профессионального образования. Система правового регулирования земельных отношений в России, особенности возникновения, прекращения отдельных прав на землю, управление земельными ресурсами, плата за землю и защита земельных прав, особенности правовых режимов отдельных категорий земель изложены в структурированной форме с опорой на судебно-арбитражную практику и практику правоприменения. Главы содержат справочную научную информацию, а также аналитические задания и вопросы, улучшающие усвоение материала.</a:t>
            </a:r>
          </a:p>
        </p:txBody>
      </p:sp>
      <p:pic>
        <p:nvPicPr>
          <p:cNvPr id="9220" name="Picture 4" descr="Земельное пра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01008"/>
            <a:ext cx="2240107" cy="324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71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334126"/>
            <a:ext cx="669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ОП.01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ТОПОГРАФИЧЕСКАЯ  ГРАФИКА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75353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8346" y="770021"/>
            <a:ext cx="66181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Правовое регулирование земельных и градостроительных отношений. Оборот и использование недвижимости : учебное пособие / С. А. Сапёров. — Москва : Издательство Юрайт, 2023. — 394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системно рассматриваются практические правовые вопросы, связанные с землеустройством и строительством, представлены обоснованные необходимыми ссылками на нормативные документы определения наиболее важных институтов и понятий. Книга предназначена для юристов, специализирующихся в земельном и градостроительном праве, а также для студентов юридических специальностей.</a:t>
            </a:r>
          </a:p>
        </p:txBody>
      </p:sp>
      <p:pic>
        <p:nvPicPr>
          <p:cNvPr id="10242" name="Picture 2" descr="Обложка книги ПРАВОВОЕ РЕГУЛИРОВАНИЕ ЗЕМЕЛЬНЫХ И ГРАДОСТРОИТЕЛЬНЫХ ОТНОШЕНИЙ. ОБОРОТ И ИСПОЛЬЗОВАНИЕ НЕДВИЖИМОСТИ Сапёров С. А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4300"/>
            <a:ext cx="2736304" cy="36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Обложка книги ПРАВОВОЕ ОБЕСПЕЧЕНИЕ ПРОФЕССИОНАЛЬНОЙ ДЕЯТЕЛЬНОСТИ Анисимов А. П., Рыженков А. Я., Осетрова А. Ю., Попова О. В. ; Под ред. Рыженкова А.Я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76" y="3356992"/>
            <a:ext cx="2643752" cy="363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18345" y="4143104"/>
            <a:ext cx="6585473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Анисимов А. П.  Правовое обеспечение профессиональной деятельности : учебник и практикум для СПО / А. П. Анисимов, А. Я. Рыженков, А. Ю. </a:t>
            </a:r>
            <a:r>
              <a:rPr lang="ru-RU" sz="1200" b="1" dirty="0" smtClean="0"/>
              <a:t>Осетрова </a:t>
            </a:r>
            <a:r>
              <a:rPr lang="ru-RU" sz="1200" b="1" dirty="0"/>
              <a:t>; под редакцией А. Я. Рыженкова. — </a:t>
            </a:r>
            <a:r>
              <a:rPr lang="ru-RU" sz="1200" b="1" dirty="0" smtClean="0"/>
              <a:t>6-е </a:t>
            </a:r>
            <a:r>
              <a:rPr lang="ru-RU" sz="1200" b="1" dirty="0"/>
              <a:t>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344 </a:t>
            </a:r>
            <a:r>
              <a:rPr lang="ru-RU" sz="1200" b="1" dirty="0"/>
              <a:t>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входит в образовательную программу подготовки студентов. В нем раскрываются основные понятия общей теории права и государства, а также отраслевых дисциплин. Особое внимание уделяется рассмотрению норм конституционного, гражданского, уголовного, трудового, экологического и иных отраслей права.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</a:t>
            </a:r>
          </a:p>
        </p:txBody>
      </p:sp>
    </p:spTree>
    <p:extLst>
      <p:ext uri="{BB962C8B-B14F-4D97-AF65-F5344CB8AC3E}">
        <p14:creationId xmlns:p14="http://schemas.microsoft.com/office/powerpoint/2010/main" val="720305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авовое обеспечение профессиональной деятель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0" y="188640"/>
            <a:ext cx="222993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70245" y="777922"/>
            <a:ext cx="64942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Некрасов С.И. Правовое обеспечение профессиональной деятельности : учебное пособие для СПО / Некрасов С.И., Зайцева-Савкович Е.В., Питрюк А.В. — Москва : Юстиция, 2022. — 211 с. 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Кратко раскрывается содержание дисциплины «Правовое обеспечение профессиональной деятельности» с учетом последних изменений российского законодательства. Рассматриваются основные положения теории государства и права, характерные особенности международного права и российской системы права, базовые положения конституционного права Российской Федерации и их конкретизация в рамках отдельных отраслей права.</a:t>
            </a:r>
          </a:p>
        </p:txBody>
      </p:sp>
      <p:pic>
        <p:nvPicPr>
          <p:cNvPr id="4100" name="Picture 4" descr="Обложка книги ПРАВОВОВЫЕ ОСНОВЫ ПРОФЕССИОНАЛЬНОЙ ДЕЯТЕЛЬНОСТИ Волков А. М., Лютягина Е. А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34" y="3429000"/>
            <a:ext cx="2682117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7" y="4021775"/>
            <a:ext cx="6480721" cy="24929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Правововые основы профессиональной деятельности : учебник для СПО / А. М. Волков. — 2-е изд., перераб. и доп. — Москва : Издательство Юрайт, 2023. — 345 с.—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«Правововые основы профессиональной деятельности» излагаются ключевые понятия и категории современной юридической науки. Книга позволяет получить полные, системные знания, необходимые для успешного освоения других учебных юридических дисциплин. Исходя из традиционного представления о теории государства и теории права как единой отрасли науки и учебной дисциплины, автор в то же время стоит на позиции, согласно которой проблемы государства должны рассматриваться лишь в той мере, в какой это необходимо для более углубленного понимания сущности и предназначения права, механизмов его действия, создания, 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2745688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2368" y="2562725"/>
            <a:ext cx="7414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ОП.06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ЭКОНОМИКА </a:t>
            </a:r>
            <a:r>
              <a:rPr lang="ru-RU" sz="3200" b="1" dirty="0"/>
              <a:t>ОРГАНИЗАЦИИ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07712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86888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Грибов В.Д.  Экономика организации (предприятия) : учебник / В.Д. Грибов, В.П. Грузинов, В.А. Кузьменко.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407 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основные вопросы, связанные с деятельностью организации в условиях рыночных отношений. Рассмотрены механизм функционирования и организационно-правовые формы предприятий, вопросы организации производственного процесса, пути повышения качества продукции, роль </a:t>
            </a:r>
            <a:r>
              <a:rPr lang="ru-RU" sz="1200" dirty="0" smtClean="0"/>
              <a:t>основного </a:t>
            </a:r>
            <a:r>
              <a:rPr lang="ru-RU" sz="1200" dirty="0"/>
              <a:t>и оборотного капитала. Освещены вопросы логистики, ценообразования, оплаты труда и управления финансами. Дан анализ экономических показателей в оценке эффективности работы предприятия. Уделено внимание принципам внешнеэкономической деятельности. Приведены вопросы для самопроверки и задания для самостоятельных расчетов.</a:t>
            </a:r>
          </a:p>
        </p:txBody>
      </p:sp>
      <p:pic>
        <p:nvPicPr>
          <p:cNvPr id="3" name="Picture 2" descr="Экономика организации (предприяти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0" y="158140"/>
            <a:ext cx="2263120" cy="305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3717757"/>
            <a:ext cx="64807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Коршунов В. В. Экономика организации : учебник и практикум для среднего профессионального образования / В. В. Коршунов. — 5-е изд., перераб.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347 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все стороны деятельности предприятия с момента выбора организационно-правовой формы, организации производства и управления, реализации продукции и формирования прибыли до анализа результатов деятельности и выбора направлений дальнейшего развития. После изложения теоретического материала в книге приведена практическая часть: задачи с решениями, задания для самостоятельной проработки. Таким образом проверяются и закрепляются знания учебного материала, вырабатываются навыки анализа конкретных ситуаций в деятельности субъекта хозяйствования, что позволяет принимать верные решения по выбору направлений дальнейшего развития деятельности предприятия.</a:t>
            </a:r>
            <a:endParaRPr lang="ru-RU" sz="12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2290" name="Picture 2" descr="Обложка книги ЭКОНОМИКА ОРГАНИЗАЦИИ Коршунов В. В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6571"/>
            <a:ext cx="2458192" cy="365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72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2252" y="300789"/>
            <a:ext cx="6654244" cy="3143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Основы экономики организации : учебник и практикум для СПО / Л. А. Чалдаева [и др.] ; под редакцией Л. А. Чалдаевой, А. В. Шарковой. — 3-е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344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содержит подробно изложенный материал, который позволит получить целостное представление об устройстве экономики организации и ее роли в экономической системе страны. Изложение классических основ экономической теории сочетается с освещением актуальных проблем управления организацией: инновационно-инвестиционная, социально ответственная деятельность организации и др. Практикум, представленный как задачами с разбором решений, так и многочисленными заданиями для самостоятельного выполнения, позволит развить навыки, необходимые будущему управленцу. Структура курса, уровень и полнота представленного материала позволят не только успешно освоить учебную дисциплину «Экономика организации», но и преуспеть в реальной экономической деятельности.</a:t>
            </a:r>
          </a:p>
        </p:txBody>
      </p:sp>
      <p:pic>
        <p:nvPicPr>
          <p:cNvPr id="13314" name="Picture 2" descr="Обложка книги ОСНОВЫ ЭКОНОМИКИ ОРГАНИЗАЦИИ Под ред. Чалдаевой Л. А., Шарковой А. В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1312"/>
            <a:ext cx="2664296" cy="368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2252" y="3693694"/>
            <a:ext cx="66542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Основы экономики организации. Практикум : учебное пособие для СПО / Л. А. Чалдаева [и др.] ; под редакцией Л. А. Чалдаевой, А. В. Шарковой.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299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Перед вами Практикум, созданный в помощь для усвоения материала, изложенного в учебнике «Экономика организации» под редакцией профессора Л. А. Чалдаевой и профессора А. В. Шарковой. Оба издания подготовлены одним коллективом авторов. Каждая из 18 глав Практикума содержит введение с кратким изложением теоретического материала, задачи, тесты, практические задания с элементами исследовательского характера, открытые вопросы или вопросы для размышления, ситуационные задания. Особое внимание уделено кейсам и заданиям по работе со справочно-правовыми системами. После каждой главы приводится список нормативных документов и рекомендуемой литературы, позволяющий учащимся выполнить задания, закрепить теоретический материал и приобрести знания, навыки и опыт практического характера. В конце издания даны решения к задачам и ответы к тестам.</a:t>
            </a:r>
          </a:p>
        </p:txBody>
      </p:sp>
      <p:pic>
        <p:nvPicPr>
          <p:cNvPr id="13316" name="Picture 4" descr="Обложка книги ОСНОВЫ ЭКОНОМИКИ ОРГАНИЗАЦИИ. ПРАКТИКУМ Под ред. Чалдаевой Л. А., Шарковой А. В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93" y="3284984"/>
            <a:ext cx="2667617" cy="370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57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4816" y="778940"/>
            <a:ext cx="65935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Грибов В. Д.  Экономика организации (предприятия). Практикум : учебное пособие / В. Д. Грибов. — Москва : КноРус, 2022. — 196 с. 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Содержит вопросы для обсуждения на семинарах, задания и задачи по важнейшим темам дисциплины «Экономика организации (предприятия)», тесты для оценки полученных знаний и контрольные вопросы по каждой теме. Позволит углубить освоение каждой темы курса, проверить уровень полученных студентами теоретических знаний, привлечь внимание студентов к важнейшим аспектам каждой темы дисциплины.</a:t>
            </a:r>
          </a:p>
        </p:txBody>
      </p:sp>
      <p:pic>
        <p:nvPicPr>
          <p:cNvPr id="3" name="Picture 4" descr="Экономика организации (предприятия).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2" y="188640"/>
            <a:ext cx="225496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2411" y="3982452"/>
            <a:ext cx="6625950" cy="2468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Барышникова Н. А.</a:t>
            </a:r>
            <a:r>
              <a:rPr lang="ru-RU" sz="1200" b="1" i="1" dirty="0"/>
              <a:t> </a:t>
            </a:r>
            <a:r>
              <a:rPr lang="ru-RU" sz="1200" b="1" dirty="0"/>
              <a:t> Экономика организации : учебное пособие для СПО / Н. А. Барышникова, Т. А. Матеуш, М. Г. Миронов. — 3-е изд., перераб.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184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настоящем курсе изложены теоретические основы дисциплины «Экономика предприятия». Учебный материал четко систематизирован и структурирован, отражает как традиционные, так и современные подходы к изучению предмета, написан в доступной для понимания форме. Это хорошая база для изучения курса и подготовки к текущей и итоговой аттестации по дисциплине.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</a:t>
            </a:r>
          </a:p>
        </p:txBody>
      </p:sp>
      <p:pic>
        <p:nvPicPr>
          <p:cNvPr id="14338" name="Picture 2" descr="Обложка книги ЭКОНОМИКА ОРГАНИЗАЦИИ Барышникова Н. А., Матеуш Т. А., Миронов М. Г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6246"/>
            <a:ext cx="2474816" cy="360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588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6316" y="397042"/>
            <a:ext cx="6630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Мокий М. С.  Экономика организации : учебник и практикум для СПО / М. С. Мокий, О. В. Азоева, В. С. Ивановский ; под редакцией М. С. Мокия. — 4-е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297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сущностные вопросы возникновения, деятельности и эффективного управления организацией. Основной упор сделан на понимание тех аспектов, которые являются общими для любых организаций и фирм независимо от форм собственности и отраслевой принадлежности. Для удобства читателей в тексте выделены ключевые понятия и определения по теме, которые необходимо знать и понимать. Каждая тема содержит вопросы и задания для самопроверки и закрепления знаний, в конце дается резюме, обобщающее материал, изложенный в параграфах. В заключение теоретического раздела приводится краткое изложение его основных положений, которое поможет сформировать у читателя общее представление о предмете и «ухватить» основную идею.</a:t>
            </a:r>
          </a:p>
        </p:txBody>
      </p:sp>
      <p:pic>
        <p:nvPicPr>
          <p:cNvPr id="15364" name="Picture 4" descr="Обложка книги ЭКОНОМИКА ОРГАНИЗАЦИИ Мокий М. С., Азоева О. В., Ивановский В. С. ; Под ред. Мокия М.С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320"/>
            <a:ext cx="239271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6316" y="4235115"/>
            <a:ext cx="66301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Корнеева И. В.  Экономика организации. Практикум : учебное пособие для СПО / И. В. Корнеева, Г. Н. Русакова.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123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В практикуме освещены три основные темы: эффективность использования производственных ресурсов, механизм функционирования фирмы, методы расчета финансового результата деятельности фирмы и оценки эффективности ее хозяйственной деятельности. Структура издания методика решения расчетных заданий, примеры расчетов, вопросы, задания для самопроверки с ответами удобна для самостоятельной работы студента и подготовки к занятиям, зачетам и экзаменам.</a:t>
            </a:r>
          </a:p>
        </p:txBody>
      </p:sp>
      <p:pic>
        <p:nvPicPr>
          <p:cNvPr id="15366" name="Picture 6" descr="Обложка книги ЭКОНОМИКА ОРГАНИЗАЦИИ. ПРАКТИКУМ Корнеева И. В., Русакова Г. Н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12" y="3259365"/>
            <a:ext cx="2788296" cy="383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097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132856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Экономика организации : учебник для СПО / Е. Н. Клочкова, В. И. Кузнецов, Т. Е. Платонова, Е. С. Дарда ; под редакцией Е. Н. Клочковой. — 2-е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382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рассматриваются методологические аспекты статистической и экономической оценки деятельности предприятия в зависимости от комплекса взаимосвязанных факторов и условий функционирования. В издании освещена вся система взаимосвязанных показателей, характеризующая основные области деятельности организаций, представлены методы статистического анализа и оценки финансовых, производственно-экономических результатов деятельности предприятия, выявления факторов, определяющих эффективность работы. Учебник содержит множество конкретных примеров. В конце каждой главы предусмотрены вопросы для самоконтроля, а также практические задания, позволяющие проверить качество усвоения изложенного материала. </a:t>
            </a:r>
          </a:p>
        </p:txBody>
      </p:sp>
      <p:pic>
        <p:nvPicPr>
          <p:cNvPr id="3" name="Picture 4" descr="Обложка книги ЭКОНОМИКА ОРГАНИЗАЦИИ Клочкова Е. Н., Кузнецов В. И., Платонова Т. Е., Дарда Е. С. ; Под ред. Клочковой Е.Н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2555776" cy="395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559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2211" y="2382253"/>
            <a:ext cx="73301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ОП.07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БЕЗОПАСНОСТЬ ЖИЗНЕДЕЯТЕЛЬНОСТИ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69458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656" y="423081"/>
            <a:ext cx="66208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Косолапова Н. В. Безопасность жизнедеятельности : учебник / Н.В. Косолапова, Н.А. Прокопенко.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192 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особенности и негативные факторы среды обитания современного человека. Содержатся сведения о причинах возникновения чрезвычайных ситуаций различного происхождения, их последствиях и профилактике, о действующей в Российской Федерации системе защиты населения и территорий в условиях мирного и военного времени, о структуре, функционировании и традициях Вооруженных Сил Российской Федерации. Особое внимание уделено организации здорового образа жизни человека как важнейшего фактора физического и творческого долголетия. Подробно освещаются правила оказания первой медицинской помощи пострадавшим в условиях чрезвычайных ситуаций.</a:t>
            </a:r>
          </a:p>
        </p:txBody>
      </p:sp>
      <p:pic>
        <p:nvPicPr>
          <p:cNvPr id="3" name="Picture 2" descr="Безопасность жизнедеятель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9" y="188640"/>
            <a:ext cx="224993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5654" y="3766782"/>
            <a:ext cx="662084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Микрюков В. Ю. Безопасность жизнедеятельности : учебник / В. Ю. Микрюков.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333</a:t>
            </a:r>
            <a:r>
              <a:rPr lang="ru-RU" sz="1200" b="1" dirty="0"/>
              <a:t> 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Состоит </a:t>
            </a:r>
            <a:r>
              <a:rPr lang="ru-RU" sz="1200" dirty="0"/>
              <a:t>из двух разделов: в первом содержатся сведения о единой государственной системе предупреждения и ликвидации чрезвычайных ситуаций в Российской Федерации, об организации гражданской обороны России, оружии массового поражения и защите от него, о защите при чрезвычайных ситуациях природного, техногенного, экологического и социального характера. Во втором разделе приведена информация о составе и организационной структуре Вооруженных Сил Российской Федерации, системе комплектования, управления и руководства ими, воинской обязанности и порядке прохождения военной службы, а также материал по уставам ВС РФ, огневой, строевой и медико-санитарной подготовке.</a:t>
            </a:r>
          </a:p>
        </p:txBody>
      </p:sp>
      <p:pic>
        <p:nvPicPr>
          <p:cNvPr id="5" name="Picture 4" descr="Безопасность жизнедеятель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9" y="3501008"/>
            <a:ext cx="224993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52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nanium.com/cover/1908/1908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3996"/>
            <a:ext cx="2256185" cy="302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7540" y="286603"/>
            <a:ext cx="65389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Раклов В. П. Инженерная графика : учебник / В.П. Раклов, Т.Я. Яковлева ; под ред. В.П. Раклова. — 2-е изд., стереотип. — Москва : ИНФРА-М, 2020. — 305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Описаны инструменты, приборы, материалы и принадлежности, применяемые при ручном черчении, а также способы красочного оформления землеустроительной графической документации. Дана классификация шрифтов, используемых для надписей на планах, проектах и картах. Рассмотрены классификация условных обозначений и требования по их расстановке и вычерчиванию. Приведена методика вычерчивания и оформления графических документов землеустройства и земельного кадастра. Изложены основы компьютерной графики, описаны наиболее популярные графические редакторы (CorelDraw, Paint, Adobe Photoshop и др.), а также технические средства компьютерной графики. Кратко рассмотрена технология создания картографических произведений средствами ГИС. </a:t>
            </a:r>
          </a:p>
        </p:txBody>
      </p:sp>
      <p:pic>
        <p:nvPicPr>
          <p:cNvPr id="1028" name="Picture 4" descr="Обложка книги ОСНОВЫ ТОПОГРАФИИ  А. Л. Вострокнутов,  В. Н. Супрун,  Г. В. Шевченко ; под общей редакцией А. Л. Вострокнутова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86" y="3148925"/>
            <a:ext cx="2736304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97540" y="3493826"/>
            <a:ext cx="65389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Вострокнутов А. Л.  Основы топографии : учебник для СПО / А. Л. Вострокнутов, В. Н. Супрун, Г. В. Шевченко ; под общей редакцией А. Л. Вострокнутова.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196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представленном издании раскрываются во взаимосвязи такие вопросы, как геопространство, космические технологии, обеспечение безопасности и защита населения и территорий. Особенностью данного учебника является то, что в нем рассматриваются топографические элементы и способы изучения местности, приемы и методы ориентирования на местности, а также впервые представлена тема по </a:t>
            </a:r>
            <a:r>
              <a:rPr lang="ru-RU" sz="1200" dirty="0" smtClean="0"/>
              <a:t>использованию </a:t>
            </a:r>
            <a:r>
              <a:rPr lang="ru-RU" sz="1200" dirty="0"/>
              <a:t>спутниковых методов определения местоположения. В книге освещается система гражданской обороны и единая государственная система предупреждения и ликвидации чрезвычайных ситуаций, поражающие факторы оружия массового поражения и сильнодействующих отравляющих веществ, защита граждан от их воздействия, средства индивидуальной безопасности в условиях чрезвычайных ситуаций.</a:t>
            </a:r>
          </a:p>
        </p:txBody>
      </p:sp>
    </p:spTree>
    <p:extLst>
      <p:ext uri="{BB962C8B-B14F-4D97-AF65-F5344CB8AC3E}">
        <p14:creationId xmlns:p14="http://schemas.microsoft.com/office/powerpoint/2010/main" val="673371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04716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Обеспечение безопасности при чрезвычайных ситуациях : учебник / В. А. Бондаренко, С. И. Евтушенко, В. А. Лепихова [и др.]. — 2-е изд. — Москва : РИОР : Инфра-М, </a:t>
            </a:r>
            <a:r>
              <a:rPr lang="ru-RU" sz="1200" b="1" dirty="0" smtClean="0"/>
              <a:t>2022. </a:t>
            </a:r>
            <a:r>
              <a:rPr lang="ru-RU" sz="1200" b="1" dirty="0"/>
              <a:t>— 224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Рассмотрены </a:t>
            </a:r>
            <a:r>
              <a:rPr lang="ru-RU" sz="1200" dirty="0"/>
              <a:t>основные положения и организация гражданской обороны, приведена структура Единой государственной системы предупреждения и ликвидации чрезвычайных ситуаций (РСЧС), вопросы зашиты и порядка действия населения при природных и техногенных чрезвычайных ситуациях (ЧС). Отдельные главы посвящены экологическим и социально-политическим ЧС, основам военной службы и обороны государства, общим сведениям о ранах, способах остановки кровотечения, а также порядку и правилам оказания первой помощи пострадавшим. В учебнике приведены тестовые вопросы по самоконтролю студентов, а задачи и примеры выполнения практических работ выделены авторским коллективом в отдельное издание «Безопасность жизнедеятельности. </a:t>
            </a:r>
          </a:p>
        </p:txBody>
      </p:sp>
      <p:pic>
        <p:nvPicPr>
          <p:cNvPr id="3" name="Picture 2" descr="https://znanium.com/cover/1846/1846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2" y="155505"/>
            <a:ext cx="2207802" cy="313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4121668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Безопасность жизнедеятельности : учебник и практикум для СПО / С. В. Абрамова [и др.] ; под общей редакцией В. П. Соломина.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399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издании рассматриваются причины и типы чрезвычайных ситуаций техногенного, природного и социального характера. Детально проанализированы последствия чрезвычайных ситуаций различного характера и возможные способы защиты от них. Кроме обширного теоретического материала по каждой теме предусмотрены вопросы для подготовки и повторения, ситуационные задачи и источники литературы, предлагаемые для более детального и глубокого изучения вопросов безопасности жизнедеятельности.</a:t>
            </a:r>
          </a:p>
        </p:txBody>
      </p:sp>
      <p:pic>
        <p:nvPicPr>
          <p:cNvPr id="5" name="Picture 2" descr="Обложка книги БЕЗОПАСНОСТЬ ЖИЗНЕДЕЯТЕЛЬНОСТИ Под общ. ред. Соломина В.П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10" y="3290661"/>
            <a:ext cx="2813266" cy="378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886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1187" y="3780430"/>
            <a:ext cx="66071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Бондаренко В. А. Безопасность жизнедеятельности. Практикум : учебное пособие / В. А. Бондаренко, С. И. Евтушенко, В. А. Лепихова. – Москва : ИЦ РИОР, НИЦ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150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В </a:t>
            </a:r>
            <a:r>
              <a:rPr lang="ru-RU" sz="1200" dirty="0"/>
              <a:t>данном пособии приводятся примеры выполнения практических работ, а также методики расчетов последствий от стихийных бедствий и чрезвычайных ситуаций различного характера (геологического, гидрологического, метеорологического, техногенного и др.). В целях обеспечения методического единства с теоретической частью курса даны тестовые вопросы по самоконтролю.</a:t>
            </a:r>
            <a:endParaRPr lang="ru-RU" sz="1200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36805" y="204716"/>
            <a:ext cx="6607195" cy="3498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Косолапова Н. В. Безопасность жизнедеятельности. Практикум : учебное пособие / Н. В. Косолапова, Н. А. Прокопенко.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155 </a:t>
            </a:r>
            <a:r>
              <a:rPr lang="ru-RU" sz="1200" b="1" dirty="0"/>
              <a:t>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Представлен комплекс заданий для выполнения практических работ по основным разделам дисциплины «Безопасность жизнедеятельности». Рассмотрены модели поведения в чрезвычайных ситуациях природного и техногенного характера. Большое внимание отводится освоению основных приемов применения первичных средств пожаротушения, изучению методов и средств дозиметрического контроля радиоактивного заражения и облучения, использованию средств индивидуальной защиты от поражающих факторов ЧС мирного и военного времени, освоению основных приемов оказания первой помощи при кровотечениях, изучению и освоению основных способов выполнения искусственного дыхания. Представлена методика расчета количественной и качественной оценки питания по энергетической ценности и составу питательных веществ потребляемых продуктов и расчета суточного расхода энергии для студентов с целью организации рационального питания и здорового образа жизни. </a:t>
            </a:r>
          </a:p>
        </p:txBody>
      </p:sp>
      <p:pic>
        <p:nvPicPr>
          <p:cNvPr id="4" name="Picture 2" descr="Безопасность жизнедеятельности.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3" y="260649"/>
            <a:ext cx="238407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znanium.com/cover/1869/18696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2" y="3573016"/>
            <a:ext cx="2358456" cy="318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29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7959" y="1920676"/>
            <a:ext cx="6603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Резчиков Е. А.</a:t>
            </a:r>
            <a:r>
              <a:rPr lang="ru-RU" sz="1200" b="1" i="1" dirty="0"/>
              <a:t> </a:t>
            </a:r>
            <a:r>
              <a:rPr lang="ru-RU" sz="1200" b="1" dirty="0"/>
              <a:t> Безопасность жизнедеятельности : учебник для СПО / Е. А. Резчиков, А. В. Рязанцева. — 2-е изд., перераб.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639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Данный курс посвящен вопросам, связанным с обеспечением безопасного и комфортного взаимодействия человека со средой обитания, безопасностью системы «человек — машина», созданием оптимальной производственной среды и защитой населения в чрезвычайных ситуациях. В основе структуры курса лежат аксиома «жизнедеятельность человека всегда потенциально опасна» и необходимость сведения этой опасности к минимуму. При реализации этого подхода рассмотрены опасности для здоровья и жизни человека, особенности восприятия этих опасностей человеком, обеспечение безопасности человека, а также вопросы управления, в том числе экономическая составляющая безопасности жизнедеятельности. В курсе приведены основные положения федеральных законов и других нормативных документов, регламентирующих обеспечение безопасности.</a:t>
            </a:r>
          </a:p>
        </p:txBody>
      </p:sp>
      <p:pic>
        <p:nvPicPr>
          <p:cNvPr id="3" name="Picture 4" descr="Обложка книги БЕЗОПАСНОСТЬ ЖИЗНЕДЕЯТЕЛЬНОСТИ Резчиков Е. А., Рязанцева А. В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" y="1763120"/>
            <a:ext cx="2381258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460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2684" y="2310063"/>
            <a:ext cx="7005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ОП.08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ДОКУМЕНТАЦИОННОЕ ОБЕСПЕЧЕНИЕ УПРАВЛЕНИЯ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70859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бложка книги ОСНОВЫ ДЕЛОПРОИЗВОДСТВА Шувалова Н. Н., Иванова А. Ю. ; Под общ. ред. Шуваловой Н.Н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23" y="-75759"/>
            <a:ext cx="268299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1064" y="272955"/>
            <a:ext cx="6675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Шувалова Н. Н.  Основы делопроизводства : учебник и практикум для СПО/ Н. Н. Шувалова, А. Ю. Иванова ; под общей редакцией Н. Н. Шуваловой. — 3-е изд., перераб. и доп. — Москва : Издательство Юрайт, 2023. — 384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рассматриваются теоретические и нормативно-методические основы традиционного и электронного делопроизводства, анализируются терминологический аппарат современного делопроизводства, порядок составления и оформления служебных документов. Отличительную особенность данного курса составляет междисциплинарный подход к изучению и созданию документа, поэтому большое внимание уделено не только технологическим вопросам, но и языку служебного документа, составляющему содержательную основу любой информации. Включение в практикум тестовых и практических заданий, активное использование метода самостоятельного выявления и исправления типичных ошибок в управленческих документах путем их редактирования позволяет закрепить усвоенные </a:t>
            </a:r>
            <a:r>
              <a:rPr lang="ru-RU" sz="1200" dirty="0" smtClean="0"/>
              <a:t>знания.</a:t>
            </a:r>
            <a:endParaRPr lang="ru-RU" sz="1200" dirty="0"/>
          </a:p>
        </p:txBody>
      </p:sp>
      <p:pic>
        <p:nvPicPr>
          <p:cNvPr id="5124" name="Picture 4" descr="Обложка книги ДОКУМЕНТАЦИОННОЕ ОБЕСПЕЧЕНИЕ УПРАВЛЕНИЯ. ДОКУМЕНТООБОРОТ И ДЕЛОПРОИЗВОДСТВО  И. Н. Кузнецов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81" y="3297613"/>
            <a:ext cx="2701058" cy="37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1064" y="3957850"/>
            <a:ext cx="6675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Кузнецов И. Н.  Документационное обеспечение управления. Документооборот и делопроизводство : учебник и практикум для СПО / И. Н. Кузнецов. — 4-е изд., перераб. и доп. — Москва : Издательство Юрайт, 2023. — 545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Данный курс на основе действующей общегосударственной нормативной базы наиболее полно отражает опыт документационного обеспечения управленческой деятельности современных государственных и негосударственных организаций, а также использование компьютерной техники и технологий в этом процессе. В курсе учтены особенности, связанные с работой с документами в организациях разных форм собственности. </a:t>
            </a:r>
          </a:p>
        </p:txBody>
      </p:sp>
    </p:spTree>
    <p:extLst>
      <p:ext uri="{BB962C8B-B14F-4D97-AF65-F5344CB8AC3E}">
        <p14:creationId xmlns:p14="http://schemas.microsoft.com/office/powerpoint/2010/main" val="2275701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50376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Шувалова Н. Н.</a:t>
            </a:r>
            <a:r>
              <a:rPr lang="ru-RU" sz="1200" b="1" i="1" dirty="0"/>
              <a:t> </a:t>
            </a:r>
            <a:r>
              <a:rPr lang="ru-RU" sz="1200" b="1" dirty="0"/>
              <a:t> Документационное обеспечение управления : учебник и практикум для СПО / Н. Н. Шувалова. — 3-е изд. — Москва : Издательство Юрайт, 2023. — 247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Документ — основной инструмент управления и продукт профессиональной деятельности любого управленца. Поэтому для специалиста в области государственного и муниципального управления важны: знание основ делопроизводства, умение ориентироваться в море нормативных документов, регулирующих вопросы документационного обеспечения управления, языковая грамотность, владение официально-деловым стилем речи и навыки работы с документами. Цель данного учебника помочь студентам овладеть базовыми знаниями в области документационного обеспечения управления, технологиями работы с документом, а также методикой его оформления, составления, правки и редактирования.</a:t>
            </a:r>
          </a:p>
        </p:txBody>
      </p:sp>
      <p:pic>
        <p:nvPicPr>
          <p:cNvPr id="6146" name="Picture 2" descr="Обложка книги ДОКУМЕНТАЦИОННОЕ ОБЕСПЕЧЕНИЕ УПРАВЛЕНИЯ Шувалова Н. Н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32558"/>
            <a:ext cx="2736304" cy="384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2007" y="4039737"/>
            <a:ext cx="67065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Документационное обеспечение управления : учебник / С.А. Глотова, А.Ю. Конькова, Ю.М. Кукарина, Е.А. Скрипко; под общ. Ред. Т.А. Быковой.- Москва : Кнорус, </a:t>
            </a:r>
            <a:r>
              <a:rPr lang="ru-RU" sz="1200" b="1" dirty="0" smtClean="0"/>
              <a:t>2023.- </a:t>
            </a:r>
            <a:r>
              <a:rPr lang="ru-RU" sz="1200" b="1" dirty="0"/>
              <a:t>266 с.-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Отражены основные вопросы документационного обеспечения управления, требования к составлению и оформлению документов на основе действующих законодательных и нормативно-методических актов, а также технология работы с документами в современных организациях. Рассмотрено документационное обеспечение деятельности кадровой службы, организация работы с обращениями граждан, договорная и финансовая документация. Приведены образцы оформления документов</a:t>
            </a:r>
          </a:p>
        </p:txBody>
      </p:sp>
      <p:pic>
        <p:nvPicPr>
          <p:cNvPr id="5" name="Picture 2" descr="C:\Users\wsm-321-2-01\Desktop\image-08-12-22-08-4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4" y="3579158"/>
            <a:ext cx="2232248" cy="323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996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9308" y="242169"/>
            <a:ext cx="66344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Абуладзе Д. Г.</a:t>
            </a:r>
            <a:r>
              <a:rPr lang="ru-RU" sz="1200" b="1" i="1" dirty="0"/>
              <a:t> </a:t>
            </a:r>
            <a:r>
              <a:rPr lang="ru-RU" sz="1200" b="1" dirty="0"/>
              <a:t> Документационное обеспечение управления персоналом : учебник и практикум для СПО / Д. Г. Абуладзе, И. Б. Выпряжкина, В. М. Маслова. — </a:t>
            </a:r>
            <a:r>
              <a:rPr lang="ru-RU" sz="1200" b="1" dirty="0" smtClean="0"/>
              <a:t>3-е </a:t>
            </a:r>
            <a:r>
              <a:rPr lang="ru-RU" sz="1200" b="1" dirty="0"/>
              <a:t>изд., перераб. и доп. 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</a:t>
            </a:r>
            <a:r>
              <a:rPr lang="ru-RU" sz="1200" b="1" dirty="0" smtClean="0"/>
              <a:t>374</a:t>
            </a:r>
            <a:r>
              <a:rPr lang="ru-RU" sz="1200" b="1" dirty="0"/>
              <a:t>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рассматриваются актуальные вопросы документационного обеспечения управления персоналом (кадрового делопроизводства). Раскрываются важнейшие законодательные и нормативные правовые акты, регулирующие сферу трудовых отношений, на основе которых формируются локальные нормативные кадровые документы в организации. Особое внимание в курсе уделено порядку документационного оборота кадровой службы и правилам составления и оформления обязательных и рекомендуемых документов. Для лучшего усвоения материала каждая тема завершается выводами и практическими заданиями. В приложениях к курсу представлены типовые формы основных документов кадрового делопроизводства. </a:t>
            </a:r>
          </a:p>
        </p:txBody>
      </p:sp>
      <p:pic>
        <p:nvPicPr>
          <p:cNvPr id="3" name="Picture 4" descr="Обложка книги ДОКУМЕНТАЦИОННОЕ ОБЕСПЕЧЕНИЕ УПРАВЛЕНИЯ ПЕРСОНАЛОМ Абуладзе Д. Г., Выпряжкина И. Б., Маслова В. М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722" y="-171400"/>
            <a:ext cx="2728497" cy="368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2005" y="3753134"/>
            <a:ext cx="65624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Корнеев И. К.</a:t>
            </a:r>
            <a:r>
              <a:rPr lang="ru-RU" sz="1200" b="1" i="1" dirty="0"/>
              <a:t> </a:t>
            </a:r>
            <a:r>
              <a:rPr lang="ru-RU" sz="1200" b="1" dirty="0"/>
              <a:t> Документационное обеспечение управления : учебник и практикум для СПО / И. К. Корнеев, А. В. Пшенко, В. А. Машурцев. — </a:t>
            </a:r>
            <a:r>
              <a:rPr lang="ru-RU" sz="1200" b="1" dirty="0" smtClean="0"/>
              <a:t>3-е </a:t>
            </a:r>
            <a:r>
              <a:rPr lang="ru-RU" sz="1200" b="1" dirty="0"/>
              <a:t>изд., перераб.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</a:t>
            </a:r>
            <a:r>
              <a:rPr lang="ru-RU" sz="1200" b="1" dirty="0" smtClean="0"/>
              <a:t>438</a:t>
            </a:r>
            <a:r>
              <a:rPr lang="ru-RU" sz="1200" b="1" dirty="0"/>
              <a:t>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В учебнике </a:t>
            </a:r>
            <a:r>
              <a:rPr lang="ru-RU" sz="1200" dirty="0"/>
              <a:t>описаны правила оформления различных видов документов, способы и методы оперативной работы с документами, их текущего хранения, основы работы с корреспонденцией. Пристальное внимание уделено компьютерным системам и технологиям документационного обеспечения управления. </a:t>
            </a:r>
          </a:p>
        </p:txBody>
      </p:sp>
      <p:pic>
        <p:nvPicPr>
          <p:cNvPr id="7170" name="Picture 2" descr="Обложка книги ДОКУМЕНТАЦИОННОЕ ОБЕСПЕЧЕНИЕ УПРАВЛЕНИЯ Корнеев И. К., Пшенко А. В., Машурцев В. А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231887"/>
            <a:ext cx="2736304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64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2949" y="2101755"/>
            <a:ext cx="667311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Доронина Л. А.  Документационное обеспечение управления : учебник и практикум для СПО / Л. А. Доронина, В. С. Иритикова.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</a:t>
            </a:r>
            <a:r>
              <a:rPr lang="ru-RU" sz="1200" b="1" dirty="0" smtClean="0"/>
              <a:t>270</a:t>
            </a:r>
            <a:r>
              <a:rPr lang="ru-RU" sz="1200" b="1" dirty="0"/>
              <a:t>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Главная цель настоящего учебника — помочь студентам овладеть знаниями в области теории и практики документационного обеспечения управления. Несомненными достоинствами данного издания являются четкость формулировок и методически выверенное изложение учебного материала. Проверить полученные теоретические знания и получить необходимые практические навыки студенты могут с помощью имеющегося в учебнике практикума, включающего контрольные вопросы и практические задания. В приложениях представлен справочный материал, содержащий формы и примеры оформления отдельных документов.</a:t>
            </a:r>
          </a:p>
        </p:txBody>
      </p:sp>
      <p:pic>
        <p:nvPicPr>
          <p:cNvPr id="8194" name="Picture 2" descr="Обложка книги ДОКУМЕНТАЦИОННОЕ ОБЕСПЕЧЕНИЕ УПРАВЛЕНИЯ  Л. А. Доронина,  В. С. Иритикова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16706"/>
            <a:ext cx="280831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662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8462" y="2442411"/>
            <a:ext cx="73779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ОП.09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ОХРАНА ТРУДА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68234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69232"/>
            <a:ext cx="65527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Карнаух Н. Н.</a:t>
            </a:r>
            <a:r>
              <a:rPr lang="ru-RU" sz="1200" b="1" i="1" dirty="0"/>
              <a:t> </a:t>
            </a:r>
            <a:r>
              <a:rPr lang="ru-RU" sz="1200" b="1" dirty="0"/>
              <a:t> Охрана труда : учебник для среднего профессионального образования / Н. Н. Карнаух. — 2-е изд., перераб. и доп. — Москва : Издательство Юрайт, 2023. — 343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В </a:t>
            </a:r>
            <a:r>
              <a:rPr lang="ru-RU" sz="1200" dirty="0"/>
              <a:t>учебнике рассмотрены вопросы правового и организационного обеспечения охраны труда, оценка состояния условий труда, безопасность производственного оборудования и технологических процессов. С учетом нормативных актов, действующих в Российской Федерации, и международных стандартов освещены методы и средства защиты работника от опасностей технических систем и процессов, экобиозащитная и противопожарная техника. В издании также раскрыты основные вопросы, касающиеся экономики охраны труда. В структуру учебника включены вопросы и задания для самоконтроля, перечень основных законодательных и иных нормативных правовых актов по охране труда и безопасности производства.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9" y="4235116"/>
            <a:ext cx="65527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Корж В. А. Охрана труда : учебное пособие / В. А. Корж, А. В. Фролов; под общ. ред., А. С. Шевченко. — Москва : КноРус, </a:t>
            </a:r>
            <a:r>
              <a:rPr lang="ru-RU" sz="1200" b="1" dirty="0" smtClean="0"/>
              <a:t>2022. </a:t>
            </a:r>
            <a:r>
              <a:rPr lang="ru-RU" sz="1200" b="1" dirty="0"/>
              <a:t>— 424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Содержит учебный материал по основам охраны и безопасности труда, который дает возможность руководителям, специалистам и студентам получить необходимые знания, умения, навыки (компетенции) для эффективного управления профессиональными рисками. Основное внимание уделено правовым основам и основным методам регулирования в области охраны труда и безопасности производства, анализу рисков трудовой деятельности, способам, методам, приемам обеспечения безопасности производственной деятельности.</a:t>
            </a:r>
          </a:p>
        </p:txBody>
      </p:sp>
      <p:pic>
        <p:nvPicPr>
          <p:cNvPr id="4100" name="Picture 4" descr="Охрана тру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5" y="3645023"/>
            <a:ext cx="2232357" cy="307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Обложка книги ОХРАНА ТРУДА  Н. Н. Карнаух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479" y="-171400"/>
            <a:ext cx="273630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61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nanium.com/cover/1860/1860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5" y="3501008"/>
            <a:ext cx="225559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892" y="3994756"/>
            <a:ext cx="65526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Кравченко Ю. А. Геодезия : учебник / Ю. А. Кравченко. — Москва: ИНФРА-М, 2022. — 344 с.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приводятся сведения о предмете геодезии, ее истории, изложены методы измерения углов и расстояний на земной поверхности, измерения превышений, методы построения и обработки плановых и высотных съемочных сетей, </a:t>
            </a:r>
            <a:r>
              <a:rPr lang="ru-RU" sz="1200" dirty="0" smtClean="0"/>
              <a:t>представлены </a:t>
            </a:r>
            <a:r>
              <a:rPr lang="ru-RU" sz="1200" dirty="0"/>
              <a:t>способы выполнения плановых и высотных съемок, рассмотрены геодезические работы при проведении инженерно-геодезических изысканий, выносе проектов в натуру, при возведении инженерных сооружений и зданий, методы контроля соответствия фактических значений геометрических параметров объектов капитального строительства их проектным значениям. </a:t>
            </a:r>
          </a:p>
        </p:txBody>
      </p:sp>
      <p:pic>
        <p:nvPicPr>
          <p:cNvPr id="4" name="Picture 4" descr="Геодезия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1" y="196951"/>
            <a:ext cx="2242208" cy="31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893" y="641445"/>
            <a:ext cx="648059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Киселев М. И. Геодезия : учебник / М. И. Киселев, Д.Ш. Михелев. – 13-е изд. стер. – Москва : Академия, 2020. - 384 с. — (Среднее профессиональное образование).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даны общие сведения по геодезии, картографии и топографии; геодезическим приборам, методам геодезических измерений, вычислений и оценке точности их результатов; инженерно-геодезическим работам, выполняемым при изыскании, проектировании и строительстве инженерных сооружений. Изложены методы изысканий, производства разбивочных работ, исполнительных съемок. Приведены материалы по геодезическому обеспечению кадастра, лесоустройству, привязке горных выработок, наблюдению за деформациями сооружений, лицензированию, организации геодезических работ и технике безопасности при их проведении. </a:t>
            </a:r>
          </a:p>
        </p:txBody>
      </p:sp>
    </p:spTree>
    <p:extLst>
      <p:ext uri="{BB962C8B-B14F-4D97-AF65-F5344CB8AC3E}">
        <p14:creationId xmlns:p14="http://schemas.microsoft.com/office/powerpoint/2010/main" val="1318304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8190" y="385011"/>
            <a:ext cx="66783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Беляков Г. И.  Охрана труда и техника безопасности : учебник для СПО / Г. И. Беляков. — </a:t>
            </a:r>
            <a:r>
              <a:rPr lang="ru-RU" sz="1200" b="1" dirty="0" smtClean="0"/>
              <a:t>4-е </a:t>
            </a:r>
            <a:r>
              <a:rPr lang="ru-RU" sz="1200" b="1" dirty="0"/>
              <a:t>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353 </a:t>
            </a:r>
            <a:r>
              <a:rPr lang="ru-RU" sz="1200" b="1" dirty="0"/>
              <a:t>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рассмотрены организационно-правовые вопросы, производственная санитария, техника безопасности, пожарная безопасность, безопасность в чрезвычайных ситуациях, доврачебная помощь пострадавшим при несчастных случаях. Автор имеет многолетний практический опыт, связанный с надзором и контролем состояния охраны труда на предприятиях, поэтому данный учебник при наличии исчерпывающего теоретического материала снабжен реальными примерами из надзорной практики, анализом допускаемых нарушений, примерами несчастных случаев. Учебник написан в полном соответствии с требованиями действующих нормативных документов, технических регламентов, СанПиНов, ГОСТов, дан их список по разделам.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70221" y="3970421"/>
            <a:ext cx="66662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Графкина М. В. Охрана </a:t>
            </a:r>
            <a:r>
              <a:rPr lang="ru-RU" sz="1200" b="1" dirty="0"/>
              <a:t>труда : учебное пособие / М.В. Графкина. — 3-е изд., перераб. и доп. — Москва: ФОРУМ : ИНФРА-М, 2022. — 212 с. 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содержит сведения о правовых, нормативных, организационных, технических основах охраны труда; об идентификации опасных и вредных факторов; о воздействии различных негативных факторов на здоровье человека. Раскрыты методы и средства защиты человека от воздействия вредных и опасных производственных факторов. </a:t>
            </a:r>
          </a:p>
        </p:txBody>
      </p:sp>
      <p:pic>
        <p:nvPicPr>
          <p:cNvPr id="5124" name="Picture 4" descr="https://znanium.com/cover/1790/17904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73015"/>
            <a:ext cx="2214646" cy="3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Обложка книги ОХРАНА ТРУДА И ТЕХНИКА БЕЗОПАСНОСТИ  Г. И. Беляков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40" y="-163296"/>
            <a:ext cx="2753281" cy="377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2858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0378" y="709863"/>
            <a:ext cx="66061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Попов Ю.П. Охрана труда : учебное пособие /Ю.П. Попов, В.В. Колтунов.—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225</a:t>
            </a:r>
            <a:r>
              <a:rPr lang="ru-RU" sz="1200" b="1" dirty="0"/>
              <a:t> с. — </a:t>
            </a:r>
            <a:r>
              <a:rPr lang="ru-RU" sz="1200" b="1" dirty="0" smtClean="0"/>
              <a:t>(Среднее </a:t>
            </a:r>
            <a:r>
              <a:rPr lang="ru-RU" sz="1200" b="1" dirty="0" err="1" smtClean="0"/>
              <a:t>рофессиональное</a:t>
            </a:r>
            <a:r>
              <a:rPr lang="ru-RU" sz="1200" b="1" dirty="0" smtClean="0"/>
              <a:t> </a:t>
            </a:r>
            <a:r>
              <a:rPr lang="ru-RU" sz="1200" b="1" dirty="0"/>
              <a:t>образование).</a:t>
            </a:r>
          </a:p>
          <a:p>
            <a:pPr algn="just"/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Приведены правовые, организационные и технические вопросы охраны труда на промышленных производствах. Основное внимание уделено особенностям обеспечения безопасных условий труда на рабочем месте (безопасности оборудования рабочего места, обеспечению гигиенических и санитарных норм технологического производства и общезаводских систем, методам и средствам коллективной и индивидуальной защиты персонала, пожарной безопасности). Построено исходя из системы государственных нормативных актов и технических правил.</a:t>
            </a:r>
          </a:p>
        </p:txBody>
      </p:sp>
      <p:pic>
        <p:nvPicPr>
          <p:cNvPr id="6146" name="Picture 2" descr="Охрана тру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042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0378" y="3861048"/>
            <a:ext cx="66061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Родионова О. М. Охрана труда : учебник для </a:t>
            </a:r>
            <a:r>
              <a:rPr lang="ru-RU" sz="1200" b="1" dirty="0" smtClean="0"/>
              <a:t>СПО</a:t>
            </a:r>
            <a:r>
              <a:rPr lang="ru-RU" sz="1200" b="1" dirty="0"/>
              <a:t> / О. М. Родионова, Д. А. Семенов, Е. В. Аникина. — 2-е изд. — Москва : Издательство Юрайт, 2023. — 138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данном курсе читатель ознакомится с классификацией и экспертизой условий труда, изучит методы оценки условий труда и особенности расследования несчастных случаев на производстве, ознакомится с положениями нормативных правовых актов по вопросам охраны труда, а также со структурой органов и организаций, осуществляющих надзор и контроль над соблюдением законодательства в области охраны труда. </a:t>
            </a:r>
          </a:p>
        </p:txBody>
      </p:sp>
      <p:pic>
        <p:nvPicPr>
          <p:cNvPr id="11266" name="Picture 2" descr="Обложка книги ОХРАНА ТРУДА  О. М. Родионова,  Д. А. Семенов,  Е. В. Аникина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085626"/>
            <a:ext cx="3024336" cy="39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898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0370" y="2579427"/>
            <a:ext cx="3045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ОП.10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МЕНЕДЖМЕНТ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966977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723331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Виханский О. С. Менеджмент : учебник / О. С. Виханский, А. И. Наумов. — 6-e изд., перераб. и доп. – Москва : Магистр: НИЦ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288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освещается широкий круг вопросов менеджмента в деловой организации, функционирующей </a:t>
            </a:r>
            <a:r>
              <a:rPr lang="ru-RU" sz="1200" dirty="0" smtClean="0"/>
              <a:t>в конкурентной </a:t>
            </a:r>
            <a:r>
              <a:rPr lang="ru-RU" sz="1200" dirty="0"/>
              <a:t>рыночной среде. Авторы не ограничиваются изложением теоретического взгляда на менеджмент, а описывают также реальную управленческую практику, ориентируя будущих руководителей на работу в сегодняшних динамичных, быстро меняющихся условиях. </a:t>
            </a:r>
          </a:p>
        </p:txBody>
      </p:sp>
      <p:pic>
        <p:nvPicPr>
          <p:cNvPr id="3" name="Picture 2" descr="https://znanium.com/cover/1185/1185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7" y="188640"/>
            <a:ext cx="231154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Менеджме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7" y="3501008"/>
            <a:ext cx="2311543" cy="32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4258100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Казначевская Г. Б. Менеджмент : учебник / Г.Б. Казначевская.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240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Рациональная структура учебника способствует легкому усвоению учебного материала. Рассмотрены актуальные проблемы менеджмента, основное внимание уделено управленческим функциям, формальному и неформальному взаимодействию работников в организации, деловому и управленческому общению, вопросам самоменеджмента.</a:t>
            </a:r>
          </a:p>
        </p:txBody>
      </p:sp>
    </p:spTree>
    <p:extLst>
      <p:ext uri="{BB962C8B-B14F-4D97-AF65-F5344CB8AC3E}">
        <p14:creationId xmlns:p14="http://schemas.microsoft.com/office/powerpoint/2010/main" val="9056281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9302" y="300251"/>
            <a:ext cx="66071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200" b="1"/>
              <a:t>Астахова Н. И. Менеджмент : учебник для СПО / Н. И. Астахова, Г. И. Москвитин ; под общ. ред. Н. И. Астаховой, Г. И. Москвитина. — М</a:t>
            </a:r>
            <a:r>
              <a:rPr lang="ru-RU" sz="1200" b="1" dirty="0"/>
              <a:t>осква </a:t>
            </a:r>
            <a:r>
              <a:rPr lang="x-none" sz="1200" b="1"/>
              <a:t>: Издательство Юрайт, 20</a:t>
            </a:r>
            <a:r>
              <a:rPr lang="ru-RU" sz="1200" b="1" dirty="0" smtClean="0"/>
              <a:t>23</a:t>
            </a:r>
            <a:r>
              <a:rPr lang="x-none" sz="1200" b="1" smtClean="0"/>
              <a:t>. </a:t>
            </a:r>
            <a:r>
              <a:rPr lang="x-none" sz="1200" b="1"/>
              <a:t>— 422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основы методологии и методики современного управления, процесс разработки и оптимизации управленческих решений и методы управления. Особое внимание уделено социальным факторам управления, профессиональным и личностным качествам менеджера, вопросам власти и лидерства, организации личной работы руководителя, а также конфликтам и изучению психологического климата в коллективе. Проанализирован зарубежный и отечественный опыт менеджмента, рассмотрен системный подход в управлении организацией, перспективные направления ее развития, а также элементы организационной культуры. Каждый параграф главы заканчивается контрольными вопросами, предназначенными для систематизации и проверки знаний, заданиями для самостоятельной работы.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9302" y="3890664"/>
            <a:ext cx="66071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Грибов В. Д. Менеджмент : учебное пособие / В. Д. Грибов.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275 с.  — (Среднее профессиональное образование</a:t>
            </a:r>
            <a:r>
              <a:rPr lang="ru-RU" sz="1200" b="1" dirty="0" smtClean="0"/>
              <a:t>). 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Проанализирован весь круг вопросов, содержащихся в образовательном стандарте по дисциплине «Менеджмент». Содержание работы достаточно полно отражает современную проблематику управления организацией в условиях рыночных отношений. Рассмотрены цели, функции и методы управления, вопросы стратегического, инновационного и финансового менеджмента, управления персоналом, конфликтами и стрессами, другие аспекты современного менеджмента. Содержит практикум по всем темам курса, включающий в себя вопросы для обсуждения, тесты, практические задания.</a:t>
            </a:r>
          </a:p>
        </p:txBody>
      </p:sp>
      <p:pic>
        <p:nvPicPr>
          <p:cNvPr id="5" name="Picture 4" descr="Менедж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8" y="3645024"/>
            <a:ext cx="2296985" cy="310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Обложка книги МЕНЕДЖМЕНТ  Н. И. Астахова,  Г. И. Москвитин ; под общей редакцией Н. И. Астаховой, Г. И. Москвитина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86" y="-99392"/>
            <a:ext cx="2719932" cy="367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5134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654" y="4299045"/>
            <a:ext cx="66208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Райченко А. В. Менеджмент : учебное пособие / А. В. Райченко, И. В. Хохлова. — 2-е изд., перераб. и доп. — Москва : ИНФРА-М, 2021. — 342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пособие, подготовленное в мастерской делового администрирования бизнес-парка «Уникум» Государственного университета управления, адаптирует классическую концепцию менеджмента к стандарту дисциплины в системе среднего профессионального образования. Этим обеспечивается непрерывность, последовательность и преемственность логики построения, изложения и освоения данного курса. </a:t>
            </a:r>
          </a:p>
        </p:txBody>
      </p:sp>
      <p:pic>
        <p:nvPicPr>
          <p:cNvPr id="3" name="Picture 4" descr="https://znanium.com/cover/1190/1190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1" y="3645024"/>
            <a:ext cx="2188072" cy="308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5654" y="1034716"/>
            <a:ext cx="6620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Сетков В. И. Менеджмент : учебное пособие / В. И. Сетков.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149 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Излагаются основные положения теории и практики управления, менеджмента организации и труда менеджера. Большое внимание уделено практикуму в форме деловых игр, тренингов, семинаров, контрольных тестов.</a:t>
            </a:r>
          </a:p>
        </p:txBody>
      </p:sp>
      <p:pic>
        <p:nvPicPr>
          <p:cNvPr id="7170" name="Picture 2" descr="Менеджме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0" y="142510"/>
            <a:ext cx="2263974" cy="321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435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2562726"/>
            <a:ext cx="7330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ОП.11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АНАЛИЗ </a:t>
            </a:r>
            <a:r>
              <a:rPr lang="ru-RU" sz="3200" b="1" dirty="0"/>
              <a:t>ПРОИЗВОДСТВЕННО-ХОЗЯЙСТВЕННОЙ ДЕЯТЕЛЬНОСТИ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533861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59" y="962526"/>
            <a:ext cx="66247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Шеремет А. Д. Анализ и диагностика финансово-хозяйственной деятельности предприятия : учебник / А.Д. Шеремет. — 2-е изд., доп. — Москва : ИНФРА-М, </a:t>
            </a:r>
            <a:r>
              <a:rPr lang="ru-RU" sz="1200" b="1" dirty="0" smtClean="0"/>
              <a:t>2021. </a:t>
            </a:r>
            <a:r>
              <a:rPr lang="ru-RU" sz="1200" b="1" dirty="0"/>
              <a:t>— 374 с. — (Cреднее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теоретические основы и методология комплексного анализа финансово-хозяйственной деятельности как базы диагностики и принятия управленческих решений. Соответствует требованиям Федерального государственного образовательного стандарта высшего образования последнего поколения.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58" y="4030579"/>
            <a:ext cx="66247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Шадрина Г. В.  Основы бухгалтерского учета : учебник и практикум для СПО / Г. В. Шадрина, Л. И. Егорова. — Москва : Издательство Юрайт, 2022. — 429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удачно сочетает бухгалтерский учет и элементы экономического анализа. Такое сочетание поможет приобрести умения и навыки в области экономических явлений и процессов в их взаимосвязи и взаимозависимости, понять сущность бухгалтерского учета как информационной основы управления, а также даст представление о составе элементов финансовой информации. Проверить усвоение теоретического материала поможет практикум, включающий контрольные вопросы ко всем темам, практические примеры, тесты и расчетные задачи.</a:t>
            </a:r>
          </a:p>
        </p:txBody>
      </p:sp>
      <p:pic>
        <p:nvPicPr>
          <p:cNvPr id="8196" name="Picture 4" descr="Обложка книги ОСНОВЫ БУХГАЛТЕРСКОГО УЧЕТА Шадрина Г. В., Егорова Л. И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93" y="3323256"/>
            <a:ext cx="2434151" cy="363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znanium.com/cover/1224/1224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5289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0220" y="757989"/>
            <a:ext cx="66662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Савицкая Г. В. Анализ </a:t>
            </a:r>
            <a:r>
              <a:rPr lang="ru-RU" sz="1200" b="1" dirty="0"/>
              <a:t>хозяйственной деятельности предприятия : учебник / Г.В. Савицкая. — 6-е изд., испр. и доп.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378 с. — (Cреднее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излагаются теоретические основы анализа хозяйственной деятельности как системы обобщенных знаний о его предмете, методе, задачах, методике и организации. Рассматриваются новейшие методики анализа, характерные для рыночной экономики. Значительное место отводится изложению методики финансового анализа предприятия с учетом последних наработок в этой предметной области. После каждой темы приводятся вопросы и задания для проверки и закрепления знаний. </a:t>
            </a:r>
          </a:p>
        </p:txBody>
      </p:sp>
      <p:pic>
        <p:nvPicPr>
          <p:cNvPr id="9218" name="Picture 2" descr="https://znanium.com/cover/1851/1851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26271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94284" y="3850105"/>
            <a:ext cx="66422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Организация производства : учебник для </a:t>
            </a:r>
            <a:r>
              <a:rPr lang="ru-RU" sz="1200" b="1" dirty="0" smtClean="0"/>
              <a:t>СПО</a:t>
            </a:r>
            <a:r>
              <a:rPr lang="ru-RU" sz="1200" b="1" dirty="0"/>
              <a:t> / И. Н. Иванов [и др.]. — 2-е изд. — Москва : Издательство Юрайт, 2023. — 546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Учебный курс содержит материалы, дающие комплексное представление о производственном менеджменте предприятия. Освещены теоретические и практические аспекты организации и управления производством, регламентации протекания производственных процессов. Рассмотрены особенности производственного планирования, управления материальными потоками и инновациями на предприятии, обеспечения его конкурентоспособности. Даны основы управления трудовыми ресурсами, организации труда и заработной платы. Представлена методика оценки результатов производственно-хозяйственной деятельности предприятия.</a:t>
            </a:r>
            <a:endParaRPr lang="ru-RU" sz="1200" dirty="0" smtClean="0"/>
          </a:p>
          <a:p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13314" name="Picture 2" descr="Обложка книги ОРГАНИЗАЦИЯ ПРОИЗВОДСТВА  И. Н. Иванов [и др.]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675" y="3184537"/>
            <a:ext cx="275707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241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4442" y="697832"/>
            <a:ext cx="65820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Кулагина  Н. А. Анализ и диагностика финансово-хозяйственной деятельности экономического субъекта. Практикум : учебное пособие. — Москва: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135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рассматриваются практические аспекты использования основных методов и приемов анализа финансово-хозяйственной деятельности в современных условиях функционирования предприятия, что позволяет понять сущность экономических явлений и процессов, изучать причины динамики, устанавливать взаимосвязи между показателями финансово-хозяйственной деятельности.</a:t>
            </a:r>
          </a:p>
        </p:txBody>
      </p:sp>
      <p:pic>
        <p:nvPicPr>
          <p:cNvPr id="10242" name="Picture 2" descr="Обложка книги АНАЛИЗ И ДИАГНОСТИКА ФИНАНСОВО-ХОЗЯЙСТВЕННОЙ ДЕЯТЕЛЬНОСТИ ПРЕДПРИЯТИЯ. ПРАКТИКУМ Кулагина Н. А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39222"/>
            <a:ext cx="2808312" cy="371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54442" y="4066674"/>
            <a:ext cx="65820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Фридман А.М. Анализ финансово-хозяйственной деятельности : учебник / A.M. Фридман. — Москва : РИОР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264 с. 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излагаются функции и роль анализа для обоснования эффективных организационно-управленческих решений. Глубокое понимание сущности экономического анализа ориентировано на осознанное восприятие методики изучения многообразных показателей хозяйственно-финансовой деятельности предприятия. На комплексных примерах подробно раскрывается содержание многосторонней аналитической работы, нацеленной на выявление резервов экономического роста, повышения эффективности деятельности и конкурентоспособности хозяйствующего субъекта. </a:t>
            </a:r>
          </a:p>
        </p:txBody>
      </p:sp>
      <p:pic>
        <p:nvPicPr>
          <p:cNvPr id="10244" name="Picture 4" descr="https://znanium.com/cover/1209/12092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0" y="3501009"/>
            <a:ext cx="2243481" cy="320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2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0690" y="3978898"/>
            <a:ext cx="66258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 b="1" dirty="0"/>
              <a:t>Георгиевский О. В. Инженерная графика для строителей : учебник / О. В. Георгиевский. — Москва : Кнорус, </a:t>
            </a:r>
            <a:r>
              <a:rPr lang="ru-RU" sz="1200" b="1" dirty="0" smtClean="0"/>
              <a:t>2022. </a:t>
            </a:r>
            <a:r>
              <a:rPr lang="ru-RU" sz="1200" b="1" dirty="0"/>
              <a:t>— 220 с. — (Среднее профессиональное образование). </a:t>
            </a:r>
            <a:endParaRPr lang="ru-RU" sz="1200" b="1" dirty="0" smtClean="0"/>
          </a:p>
          <a:p>
            <a:pPr lvl="0" algn="just">
              <a:defRPr/>
            </a:pPr>
            <a:endParaRPr lang="ru-RU" sz="1200" kern="0" dirty="0">
              <a:solidFill>
                <a:prstClr val="white"/>
              </a:solidFill>
            </a:endParaRPr>
          </a:p>
          <a:p>
            <a:pPr lvl="0" algn="just">
              <a:defRPr/>
            </a:pPr>
            <a:r>
              <a:rPr lang="ru-RU" sz="1200" dirty="0"/>
              <a:t>Изложена методика инженерного и строительного черчения, приведены приемы построения некоторых наглядных изображений. Указаны единые современные требования стандартов СПДС и ЕСКД по содержанию и графическому оформлению архитектурно-строительных чертежей зданий. Даны сведения о необходимых инструментах и приспособлениях, облегчающих выполнение чертежей. Курс инженерной графики рассматривается применительно ко всем группам строительных специальностей.</a:t>
            </a:r>
            <a:br>
              <a:rPr lang="ru-RU" sz="1200" dirty="0"/>
            </a:br>
            <a:r>
              <a:rPr lang="ru-RU" sz="1200" dirty="0"/>
              <a:t>Соответствует ФГОС СПО последнего поколения.</a:t>
            </a:r>
            <a:endParaRPr lang="ru-RU" kern="0" dirty="0">
              <a:solidFill>
                <a:prstClr val="white"/>
              </a:solidFill>
            </a:endParaRPr>
          </a:p>
        </p:txBody>
      </p:sp>
      <p:pic>
        <p:nvPicPr>
          <p:cNvPr id="5" name="Picture 2" descr="Инженерная графика для строите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4" y="3645024"/>
            <a:ext cx="22510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0690" y="436728"/>
            <a:ext cx="66258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Соловьев А. Н. Основы геодезии и топографии / А. Н. Соловьев. — 3-е изд., стер. — Санкт-Петербург : Лань, 2022. — 240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 smtClean="0"/>
          </a:p>
          <a:p>
            <a:pPr algn="just"/>
            <a:r>
              <a:rPr lang="ru-RU" sz="1200" dirty="0"/>
              <a:t>В учебнике приведены общие сведения о геодезии, подробно изложены методы определения прямоугольных координат точек, включая новый метод — произвольная линейноугловая сеть, описаны приборы и методики измерения углов, расстояний, превышений, рассмотрены методы крупномасштабных топографических съёмок с целью получения топографических планов для проведения инженерных изысканий и проектирования инженерных сооружений, описаны способы определения площади участков с оценкой её точности. </a:t>
            </a:r>
          </a:p>
          <a:p>
            <a:pPr algn="just"/>
            <a:endParaRPr lang="ru-RU" sz="1200" dirty="0" smtClean="0"/>
          </a:p>
        </p:txBody>
      </p:sp>
      <p:pic>
        <p:nvPicPr>
          <p:cNvPr id="1026" name="Picture 2" descr="Соловьев А. Н. - Основы геодезии и топограф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4" y="188640"/>
            <a:ext cx="22510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5446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2070" y="469232"/>
            <a:ext cx="66662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Фридман А. М. Анализ финансово-хозяйственной деятельности. Практикум : учебное пособие / А.М. Фридман. — Москва : РИОР : ИНФРА-М, 2021. — 204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нацелено на овладение студентами профессиональными умениями и навыками всестороннего анализа и глубокой оценки многосторонних показателей финансово-хозяйственной деятельности организации. Практическая направленность содержания учебного материала — это методика расчетов экономико-аналитических показателей, разработки и чтения таблиц с использованием информационных технологий в профессиональной деятельности специалиста. Комплексные примеры в каждой главе подробно раскрывают содержание аналитической работы, ориентированной на выявление резервов улучшения финансовых результатов и укрепление финансового состояния и положения хозяйствующего субъекта.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11266" name="Picture 2" descr="https://znanium.com/cover/1155/1155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00" y="116632"/>
            <a:ext cx="216535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0220" y="4030578"/>
            <a:ext cx="66662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Губина О. В. Анализ </a:t>
            </a:r>
            <a:r>
              <a:rPr lang="ru-RU" sz="1200" b="1" dirty="0"/>
              <a:t>финансово-хозяйственной деятельности : учебник / О.В. Губина, В.Е. Губин. — 2-е изд., перераб. и доп. — Москва : ИД «ФОРУМ» : ИНФРА-М, 2021. — 335 с. — (Cреднее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кратко охарактеризованы методологические основы экономического анализа. Изложена современная методика комплексного анализа деятельности предприятий торговли. Особое внимание уделено выявлению и изучению факторов их экономического развития. Анализ представлен как метод обоснования управленческих решений, направленный на поиск резервов и выбор путей повышения эффективности хозяйствования.</a:t>
            </a:r>
          </a:p>
        </p:txBody>
      </p:sp>
      <p:pic>
        <p:nvPicPr>
          <p:cNvPr id="11268" name="Picture 4" descr="https://znanium.com/cover/1079/10793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2" y="3573016"/>
            <a:ext cx="2181247" cy="31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83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17" y="2612571"/>
            <a:ext cx="65426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Оболенская Е. Г.  Экономический анализ. Учебно-практическое пособие для обучающихся по программам подготовки специалистов среднего звена / Е. Г. Оболенская. - Санкт-Петербург : Типография СПБ ГБПОУ "АУГСГИП", 2021. - 87 с. : ил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 Учебно-практическое пособие «Экономический анализ» предназначено для внедрения передовых педагогических технологий и реализации индивидуального подхода в процессе изучения экономических дисциплин и междисциплинарных курсов соответствующей экономической тематике.</a:t>
            </a:r>
            <a:endParaRPr lang="ru-RU" sz="1200" dirty="0"/>
          </a:p>
        </p:txBody>
      </p:sp>
      <p:pic>
        <p:nvPicPr>
          <p:cNvPr id="3" name="Picture 3" descr="C:\Users\wsm-321-2-01\Desktop\image-08-12-22-02-1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0" y="1484784"/>
            <a:ext cx="2314305" cy="34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7424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2006221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ПМ.01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ТОПОГРАФО-ГЕОДЕЗИЧЕСКИЕ  </a:t>
            </a:r>
            <a:r>
              <a:rPr lang="ru-RU" sz="3200" b="1" dirty="0"/>
              <a:t>РАБОТЫ  ПО СОЗДАНИЮ  ГЕОДЕЗИЧЕСКОЙ И КАРТОГРАФИЧЕСКОЙ ОСНОВ КАДАСТРОВ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795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Геодезия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3" y="204949"/>
            <a:ext cx="2242208" cy="31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16164" y="178340"/>
            <a:ext cx="6264698" cy="252376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Киселев М. И. Геодезия : учебник / М. И. Киселев, Д.Ш. Михелев. – 13-е изд. стер. – Москва : Академия, 2020. - 384 с. — (Среднее профессиональное образование).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даны общие сведения по геодезии, картографии и топографии; геодезическим приборам, методам геодезических измерений, вычислений и оценке точности их результатов; </a:t>
            </a:r>
            <a:r>
              <a:rPr lang="ru-RU" sz="1200" dirty="0" smtClean="0"/>
              <a:t>инженерно-геодезическим </a:t>
            </a:r>
            <a:r>
              <a:rPr lang="ru-RU" sz="1200" dirty="0"/>
              <a:t>работам, выполняемым при изыскании, проектировании и строительстве инженерных сооружений. Изложены методы изысканий, производства разбивочных работ, исполнительных съемок. Приведены материалы по геодезическому обеспечению кадастра, лесоустройству, привязке горных выработок, наблюдению за деформациями сооружений, лицензированию, организации геодезических работ и технике безопасности при их проведении</a:t>
            </a:r>
            <a:r>
              <a:rPr lang="ru-RU" sz="1400" dirty="0"/>
              <a:t>. </a:t>
            </a:r>
          </a:p>
        </p:txBody>
      </p:sp>
      <p:pic>
        <p:nvPicPr>
          <p:cNvPr id="9" name="Picture 4" descr="https://znanium.com/cover/1860/18600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3" y="3502503"/>
            <a:ext cx="2277249" cy="323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28892" y="3852620"/>
            <a:ext cx="6399417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Кравченко Ю. А. Геодезия : учебник / Ю. А. Кравченко. — Москва: ИНФРА-М, 2022. — 344 с. 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приводятся сведения о предмете геодезии, ее истории, изложены методы измерения углов и расстояний на земной поверхности, измерения превышений, методы построения и обработки плановых и высотных съемочных сетей, представлены способы выполнения плановых и высотных съемок, рассмотрены геодезические работы при проведении инженерно-геодезических изысканий, выносе проектов в натуру, при возведении инженерных сооружений и зданий, методы контроля соответствия фактических значений геометрических параметров объектов капитального строительства их проектным значениям. Для студентов учреждений среднего профессионального образования, студентов вузов, а также для работников строительных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14200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ложка книги ИНЖЕНЕРНАЯ ГЕОДЕЗИЯ Макаров К. Н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25" y="-10580"/>
            <a:ext cx="2746104" cy="36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40058" y="688185"/>
            <a:ext cx="6455025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Макаров К. Н.  Инженерная геодезия : учебник для СПО / К. Н. Макаров. — 2-е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243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даются основные понятия о форме и размерах Земли, системах координат в геодезии, угловых, линейных и высотных измерениях и соответствующих приборах, геодезических съемках, принципах работы систем глобального позиционирования GPS, цифровом и математическом моделировании местности, геодезических работах в строительстве. Изложение материала в курсе построено таким образом, чтобы максимально облегчить самостоятельную работу студентов при изучении основ инженерной геодезии.</a:t>
            </a:r>
          </a:p>
        </p:txBody>
      </p:sp>
      <p:pic>
        <p:nvPicPr>
          <p:cNvPr id="4" name="Picture 4" descr="Земельно-имущественные отнош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37" y="3501008"/>
            <a:ext cx="2247780" cy="32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43125" y="3918857"/>
            <a:ext cx="6267276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Фокин С. В. Земельно-имущественные отношения : учебное пособие / С. В. Фокин, О. Н. Шпортько.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272</a:t>
            </a:r>
            <a:r>
              <a:rPr lang="ru-RU" sz="1200" b="1" dirty="0"/>
              <a:t> с.  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Рассматриваются вопросы управления территорией и недвижимым имуществом, ведения кадастра недвижимости и ее оценки, предпринимательской деятельности в сфере имущественных отношений. Особое внимание уделяется производству геодезических работ и применяемому при этом оборудованию. Составлено согласно учебной программе по специальности «Земельно-имущественные отношения». Приведены новые правила ведения учета и регистрации, а также кадастровой оценки объектов недвижимости.</a:t>
            </a:r>
          </a:p>
        </p:txBody>
      </p:sp>
    </p:spTree>
    <p:extLst>
      <p:ext uri="{BB962C8B-B14F-4D97-AF65-F5344CB8AC3E}">
        <p14:creationId xmlns:p14="http://schemas.microsoft.com/office/powerpoint/2010/main" val="20834233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38717" y="1548471"/>
            <a:ext cx="6435043" cy="36009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Вострокнутов А. Л.  Основы топографии : учебник для среднего профессионального образования / А. Л. Вострокнутов, В. Н. Супрун, Г. В. Шевченко ; под общей редакцией А. Л. Вострокнутова. — 3-е изд., испр. и доп. — Москва : Издательство Юрайт, 2023. — 219 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представленном издании раскрываются во взаимосвязи такие вопросы, как геопространство, космические технологии, обеспечение безопасности и защита населения и территорий. Особенностью данного учебника является то, что в нем рассматриваются топографические элементы и способы изучения местности, приемы и методы ориентирования на местности, а также впервые представлена тема по использованию спутниковых методов определения местоположения. В книге освещается система гражданской обороны и единая государственная система предупреждения и ликвидации чрезвычайных ситуаций, поражающие факторы оружия массового поражения и сильнодействующих отравляющих веществ, защита граждан от их воздействия, средства индивидуальной безопасности в условиях чрезвычайных ситуаций. В структуру учебника включены вопросы для самопроверки, а также условные знаки и обозначения, применяемые в схемах и планах.</a:t>
            </a:r>
          </a:p>
        </p:txBody>
      </p:sp>
      <p:pic>
        <p:nvPicPr>
          <p:cNvPr id="14338" name="Picture 2" descr="Обложка книги ОСНОВЫ ТОПОГРАФИИ  А. Л. Вострокнутов,  В. Н. Супрун,  Г. В. Шевченко ; под общей редакцией А. Л. Вострокнутова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11" y="1356527"/>
            <a:ext cx="2808312" cy="398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49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866" y="1965278"/>
            <a:ext cx="76415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ПМ.02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СОСТАВЛЕНИЕ </a:t>
            </a:r>
            <a:r>
              <a:rPr lang="ru-RU" sz="3200" b="1" dirty="0"/>
              <a:t>КАРТОГРАФИЧЕСКИХ МАТЕРИАЛОВ И ВЕДЕНИЕ КАДАСТРОВ С ПРИМЕНЕНИЕМ АППАРАТНО-ПРОГРАММНЫХ СРЕДСТВ И КОМПЛЕКСОВ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275272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9426" y="668740"/>
            <a:ext cx="63850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Раклов В. П. Картография и ГИС : учебное пособие / В.П. Раклов. — 3-е изд., стер. — Москва : ИНФРА-М, 2023. — 215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рассматривает основные понятия картографии, историю ее развития, а также классификации карт и основные элементы карты, рассмотрены вопросы математической картографии, приведены основные этапы создания карт, рассмотрены факторы, виды и приемы картографической генерализации. Отдельные разделы учебного пособия посвящены картографическим знакам и способам изображения на картах тематического содержания, разработке картографических шкал и методам использования карт в землеустройстве и кадастре.</a:t>
            </a:r>
          </a:p>
        </p:txBody>
      </p:sp>
      <p:pic>
        <p:nvPicPr>
          <p:cNvPr id="15362" name="Picture 2" descr="https://znanium.com/cover/1983/1983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2322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Земельно-имущественные отнош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37" y="3501008"/>
            <a:ext cx="2247780" cy="32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43125" y="3918857"/>
            <a:ext cx="6267276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Фокин С. В. Земельно-имущественные отношения : учебное пособие / С. В. Фокин, О. Н. Шпортько.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272</a:t>
            </a:r>
            <a:r>
              <a:rPr lang="ru-RU" sz="1200" b="1" dirty="0"/>
              <a:t> с.  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Рассматриваются вопросы управления территорией и недвижимым имуществом, ведения кадастра недвижимости и ее оценки, предпринимательской деятельности в сфере имущественных отношений. Особое внимание уделяется производству геодезических работ и применяемому при этом оборудованию. Составлено согласно учебной программе по специальности «Земельно-имущественные отношения». Приведены новые правила ведения учета и регистрации, а также кадастровой оценки объектов недвижимости.</a:t>
            </a:r>
          </a:p>
        </p:txBody>
      </p:sp>
    </p:spTree>
    <p:extLst>
      <p:ext uri="{BB962C8B-B14F-4D97-AF65-F5344CB8AC3E}">
        <p14:creationId xmlns:p14="http://schemas.microsoft.com/office/powerpoint/2010/main" val="32903518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nanium.com/cover/1081/1081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3" y="215508"/>
            <a:ext cx="2314809" cy="310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05068" y="733847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Царенко А. А. Планирование использования земельных ресурсов с основами кадастра : учебное пособие / А. А. Царенко, И. В. Шмидт. — Москва : Альфа-М : ИНФРА-М, </a:t>
            </a:r>
            <a:r>
              <a:rPr lang="ru-RU" sz="1200" b="1" dirty="0" smtClean="0"/>
              <a:t>2022. </a:t>
            </a:r>
            <a:r>
              <a:rPr lang="ru-RU" sz="1200" b="1" dirty="0"/>
              <a:t>— 400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Приведены основы развития населенных пунктов как объектов страте гического планирования, принципы прогнозирования и планирования территорий муниципальных районов с основами кадастра, показано их значение в организации территорий. Рассмотрены методики математического прогнозирования и планирования.</a:t>
            </a:r>
          </a:p>
        </p:txBody>
      </p:sp>
      <p:pic>
        <p:nvPicPr>
          <p:cNvPr id="4" name="Picture 2" descr="https://znanium.com/cover/1864/18646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3" y="3501008"/>
            <a:ext cx="2254331" cy="32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37037" y="3906982"/>
            <a:ext cx="6327410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Слезко В. В. Государственные кадастры и кадастровая оценка земель : учебное пособие / В.В. Слезко, Е.В. Слезко, Л.В. Слезко.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297 с. -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 круг вопросов, которые отражают эволюцию развития отношений, связанных с ведением государственного кадастра недвижимости. Отражены цели, задачи создания и содержания государственного кадастра недвижимости. Раскрываются сущность и содержание кадастровой оценки земельных участков. Соответствует требованиям федеральных государственных образовательных стандартов среднего профессионального образования последнего поколения.</a:t>
            </a:r>
          </a:p>
        </p:txBody>
      </p:sp>
    </p:spTree>
    <p:extLst>
      <p:ext uri="{BB962C8B-B14F-4D97-AF65-F5344CB8AC3E}">
        <p14:creationId xmlns:p14="http://schemas.microsoft.com/office/powerpoint/2010/main" val="41919192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nanium.com/cover/1734/1734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8" y="163362"/>
            <a:ext cx="21602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0537" y="397042"/>
            <a:ext cx="64019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Блиновская Я. Ю. Введение в геоинформационные системы : учебное пособие / Я.Ю. Блиновская, Д.С. Задоя. — 2-е изд. — Москва : ФОРУМ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112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учебном пособии рассмотрены сущность геоинформационных систем, их структура и типология, основы проектирования баз геоданных и анализа информации в ГИС. Представлена характеристика основных моделей, использующихся в ГИС, дано представление о виртуальном моделировании. Учебное пособие предназначено для студентов технических специальностей университетов (бакалавриат), изучающих воздействие производства на окружающую среду.</a:t>
            </a:r>
          </a:p>
        </p:txBody>
      </p:sp>
      <p:pic>
        <p:nvPicPr>
          <p:cNvPr id="4" name="Picture 2" descr="Обложка книги ОСНОВЫ ЗЕМЛЕПОЛЬЗОВАНИЯ И ЗЕМЛЕУСТРОЙСТВА Васильева Н. В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76" y="3210953"/>
            <a:ext cx="2764433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86789" y="2971800"/>
            <a:ext cx="6377700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Васильева Н. В. Основы землепользования и землеустройства : учебник и практикум для СПО / Н. В. Васильева. — Москва : Издательство Юрайт, 2022. — 2-е изд., перераб. и доп.,-  2023.— 411 с</a:t>
            </a:r>
            <a:r>
              <a:rPr lang="ru-RU" sz="1200" b="1" dirty="0" smtClean="0"/>
              <a:t>. </a:t>
            </a:r>
            <a:r>
              <a:rPr lang="ru-RU" sz="1200" b="1" dirty="0"/>
              <a:t>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Без решения вопросов землепользования и землеустройства невозможно начать строительство жилых, производственных, административных и иных объектов, расширить материальную базу производства, развивать сельское хозяйство. Поэтому растет потребность в специалистах, способных оценить перспективы использования земель, выбрать наиболее рациональный вариант землепользования, не наносящий вреда земле как природному объекту и обеспечивающий доход от земельного участка. Для этого необходимы знания, овладению которыми призван способствовать настоящий курс. В нем комплексно освещены теоретические и практические вопросы землепользования и землеустройства, охватывающие все стадии использования земель: формирование земельных участков (установление границ на местности), их кадастровый учет и оценку, государственное регулирование использования земель. Рассматриваемые вопросы актуальны и отражают современный уровень развития земельных отношений в России. В курсе систематизированы знания, необходимые для успешной профессиональной деятельности в области землепользования и землеустройства. </a:t>
            </a:r>
          </a:p>
        </p:txBody>
      </p:sp>
    </p:spTree>
    <p:extLst>
      <p:ext uri="{BB962C8B-B14F-4D97-AF65-F5344CB8AC3E}">
        <p14:creationId xmlns:p14="http://schemas.microsoft.com/office/powerpoint/2010/main" val="394093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0690" y="405934"/>
            <a:ext cx="66258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Кузнецов О. Ф. Основы геодезии и топография местности : учебное пособие / О. Ф. Кузнецов. - 2-е изд., перер. и доп. – Вологда : Инфра-Инженерия, 2020. - 286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Представлены основные разделы изучения геодезии и топографии: от определения системы координат в геодезии до производства топографических съемок. Изложение материала ведется по принципу постепенного расширения темы: постановка задачи на уровне исходных понятий, описание решения с выводом необходимых формул, выводы и практические рекомендации. Приведены основные понятия геодезии, рассмотрены правила вычислений и методы теории ошибок измерений, правила оформления геодезических документов, описана конструкция современных геодезических приборов и методика измерений. Рассмотрены основы спутниковой геодезии, приведены содержание топографических карт и планов, правила топографических съемок и методы определения и оценки точности площади участков </a:t>
            </a:r>
            <a:r>
              <a:rPr lang="ru-RU" sz="1200" dirty="0" smtClean="0"/>
              <a:t>местности.</a:t>
            </a:r>
            <a:endParaRPr lang="ru-RU" sz="1200" dirty="0"/>
          </a:p>
        </p:txBody>
      </p:sp>
      <p:pic>
        <p:nvPicPr>
          <p:cNvPr id="3" name="Picture 2" descr="https://znanium.com/cover/1168/1168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14" y="188640"/>
            <a:ext cx="22713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Инженерная граф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6" y="3617639"/>
            <a:ext cx="2304256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91662" y="4355274"/>
            <a:ext cx="64807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Березина Н. А. Инженерная графика : учебное пособие / Н. А. Березина. – Москва : Альфа-М, НИЦ ИНФРА-М, 2022. — 271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dirty="0"/>
          </a:p>
          <a:p>
            <a:pPr algn="just"/>
            <a:r>
              <a:rPr lang="ru-RU" sz="1200" dirty="0"/>
              <a:t>Рассматриваются вопросы графического оформления чертежей, схем и печатных плат, даются основы начертательной геометрии, проекционного, технического и строительного черчения.</a:t>
            </a:r>
          </a:p>
        </p:txBody>
      </p:sp>
    </p:spTree>
    <p:extLst>
      <p:ext uri="{BB962C8B-B14F-4D97-AF65-F5344CB8AC3E}">
        <p14:creationId xmlns:p14="http://schemas.microsoft.com/office/powerpoint/2010/main" val="15900985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znanium.com/cover/0989/989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8763"/>
            <a:ext cx="22322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0695" y="457200"/>
            <a:ext cx="63417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Браверман Б. А.  Программное обеспечение геодезии, фотограмметрии, кадастра, инженерных изысканий : учебное пособие / Б. А. Браверман. – Вологда : Инфра - Инженерия, 2018. - 244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возможности использования элементов программирования на языке С# в среде Microsoft Visual Studio для решения разнообразных задач геоматики. Показана связь процессов кадастра и географических информационных систем. Предложены функции для решения задач кадастра и инженерных изысканий на основе данных геодезии и аэротриангуляции. Программно реализовано цифровое моделирование местности, в котором геодезические и геологические изыскания рассматриваются вместе. Создана модель учета перемещаемых земляных масс. Представлено большое количество готовых к использованию функций с исходными текстами и возможностью адаптировать их к различным условиям. </a:t>
            </a:r>
          </a:p>
        </p:txBody>
      </p:sp>
      <p:pic>
        <p:nvPicPr>
          <p:cNvPr id="2052" name="Picture 4" descr="https://znanium.com/cover/1002/10026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573016"/>
            <a:ext cx="2256185" cy="31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86789" y="4271211"/>
            <a:ext cx="63056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Блиновская Я. Ю. Геоинформационные системы в техносферной безопасности : учебное пособие / Я.Ю. Блиновская, Д.С. Задоя. — Москва : ИНФРА-М, 2021. — 160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рассмотрена специфика применения информационных технологий в техносферной безопасности. Представлена характеристика программных продуктов, использующихся для решения задач в сферах безопасности жизнедеятельности, организации промышленного производства и охраны окружающей среды. </a:t>
            </a:r>
          </a:p>
        </p:txBody>
      </p:sp>
    </p:spTree>
    <p:extLst>
      <p:ext uri="{BB962C8B-B14F-4D97-AF65-F5344CB8AC3E}">
        <p14:creationId xmlns:p14="http://schemas.microsoft.com/office/powerpoint/2010/main" val="2551456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570" y="2156346"/>
            <a:ext cx="75248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ПМ.03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ПРОВЕДЕНИЕ </a:t>
            </a:r>
            <a:r>
              <a:rPr lang="ru-RU" sz="3200" b="1" dirty="0"/>
              <a:t>ТЕХНИЧЕСКОЙ ИНВЕНТАРИЗАЦИИ И ТЕХНИЧЕСКОЙ ОЦЕНКИ ОБЪЕКТОВ НЕДВИЖИМОСТИ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991811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ценка недвижимого имуще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232248" cy="318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65071" y="432970"/>
            <a:ext cx="6399418" cy="24929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Касьяненко Т. Г. Оценка недвижимого имущества : учебник / Т. Г. Касьяненко.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397 с. 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Изложены теоретические вопросы оценки в широком контексте экономики недвижимости с учетом факторов нормативно-правового регулирования оценочной деятельности. Глубоко проработаны самые сложные концептуальные аспекты теории оценки недвижимости, вопросы методологии, а также нюансы применения подходов и методов оценки недвижимости на практике. Рассмотрены аспекты оценки различных объектов недвижимости, правовое и информационное обеспечение оценки, особенности операций и сделок на рынке недвижимости, а также вопросы инвестиций в недвижимость и ипотечно-инвестиционный анализ.</a:t>
            </a:r>
          </a:p>
        </p:txBody>
      </p:sp>
      <p:pic>
        <p:nvPicPr>
          <p:cNvPr id="4" name="Picture 2" descr="https://znanium.com/cover/1026/1026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9" y="3573016"/>
            <a:ext cx="2201652" cy="31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65071" y="4322617"/>
            <a:ext cx="6392831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 smtClean="0"/>
              <a:t>Варламов А. А.Оценка </a:t>
            </a:r>
            <a:r>
              <a:rPr lang="ru-RU" sz="1200" b="1" dirty="0"/>
              <a:t>объектов недвижимости : учебник / А. А. Варламов, С. И. Комаров / под общ. ред. А. А. Варламова. — 3-е изд., перераб. и доп. — Москва : ФОРУМ : ИНФРА-М, 2023. — 320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Учебник </a:t>
            </a:r>
            <a:r>
              <a:rPr lang="ru-RU" sz="1200" dirty="0"/>
              <a:t>посвящен вопросам определения рыночной, инвестиционной, ликвидационной и кадастровой стоимости объектов недвижимости. Теоретические положения сопровождаются примерами из практической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1552379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nanium.com/cover/1864/18646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0" y="222126"/>
            <a:ext cx="2254331" cy="32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5224" y="628100"/>
            <a:ext cx="6327410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Слезко В. В. Государственные кадастры и кадастровая оценка земель : учебное пособие / В.В. Слезко, Е.В. Слезко, Л.В. Слезко.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297 с. -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 круг вопросов, которые отражают эволюцию развития отношений, связанных с ведением государственного кадастра недвижимости. Отражены цели, задачи создания и содержания государственного кадастра недвижимости. Раскрываются сущность и содержание кадастровой оценки земельных участков. Соответствует требованиям федеральных государственных образовательных стандартов среднего профессионального образования последнего поколения.</a:t>
            </a:r>
          </a:p>
        </p:txBody>
      </p:sp>
      <p:pic>
        <p:nvPicPr>
          <p:cNvPr id="3074" name="Picture 2" descr="https://znanium.com/cover/1863/18632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73016"/>
            <a:ext cx="226687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74758" y="4199021"/>
            <a:ext cx="6367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Тарбаев В. А. Техническая инвентаризация объектов недвижимости : учебное пособие / В.А. Тарбаев, И.В. Шмидт, А.А. Царенко. — Москва : ИНФРА-М, 2022. — 170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описаны объекты технического учета, приведены основные положения о техническом учете и инвентаризации объектов недвижимости. Рассмотрены вопросы организации и ведения работ по технической инвентаризации, формирования инвентарного дела и документов для кадастрового учета зданий.</a:t>
            </a:r>
          </a:p>
        </p:txBody>
      </p:sp>
    </p:spTree>
    <p:extLst>
      <p:ext uri="{BB962C8B-B14F-4D97-AF65-F5344CB8AC3E}">
        <p14:creationId xmlns:p14="http://schemas.microsoft.com/office/powerpoint/2010/main" val="39302156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ценка недвижим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30425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34916" y="733926"/>
            <a:ext cx="6257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Федотова М. А. Оценка недвижимости : учебник / М. А. Федотова и др. — Москва : КноРус, 2022. — 368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Целью данного учебника является формирование системы теоретических, методических и практических основ оценки объектов недвижимости. Приведены основные понятия: недвижимость, рынок недвижимости, оценка стоимости недвижимости, виды стоимости, цели и принципы оценки. Основные подходы и методы оценки недвижимости излагаются с учетом российской практики оценки и последних изменений в законодательстве, регулирующем оценочную деятельность.</a:t>
            </a:r>
          </a:p>
        </p:txBody>
      </p:sp>
      <p:pic>
        <p:nvPicPr>
          <p:cNvPr id="4" name="Picture 2" descr="Оценка стоимости земельных участ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2" y="3645024"/>
            <a:ext cx="231185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10690" y="4442036"/>
            <a:ext cx="635191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Петров В. И. Оценка стоимости земельных участков : учебное пособие / В. И. Петров. — Москва : КноРус, 2021. — 285 с.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теоретические основы рыночной и кадастровой оценки земель различного целевого назначения, подробно раскрыты принципы и методы определения рыночной стоимости городских и сельскохозяйственных земельных участков в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40226775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340508"/>
            <a:ext cx="6412510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/>
              <a:t>Касьяненко Т.Г. Основы оценки стоимости имущества : учебное пособие / Т.Г. Касьяненко.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268 с</a:t>
            </a:r>
            <a:r>
              <a:rPr lang="ru-RU" sz="1200" b="1" dirty="0" smtClean="0"/>
              <a:t>.</a:t>
            </a:r>
          </a:p>
          <a:p>
            <a:endParaRPr lang="ru-RU" sz="1200" dirty="0"/>
          </a:p>
          <a:p>
            <a:pPr algn="just"/>
            <a:r>
              <a:rPr lang="ru-RU" sz="1200" dirty="0"/>
              <a:t>Системно изложены общие теоретические концепции оценки в контексте различных ее направлений, определяемых разнообразием типов оцениваемых объектов, с учетом особенностей правового поля РФ и нормативно-правового регулирования оценочной деятельности. Цель пособия — дать доступное и комплексное изложение фундаментальных оценочных концепций, подходов и методов, которые лежат в основе оценки любого вида имущества (собственности), с выделением специфики используемых понятий оценки и условий применимости известных подходов и методов, обусловленных прежде всего особенностями объекта оценки. Значительное внимание уделено понятию «оценочная стоимость» и ее видам, используемым в оценке, факторам, создающим стоимость и воздействующим на ее величину, освещен ряд важнейших вопросов правового и информационного обеспечения оценки.</a:t>
            </a:r>
          </a:p>
        </p:txBody>
      </p:sp>
      <p:pic>
        <p:nvPicPr>
          <p:cNvPr id="5122" name="Picture 2" descr="Оценка стоимости недвижимости. Сборник зада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9" y="3501008"/>
            <a:ext cx="2304778" cy="327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4138862"/>
            <a:ext cx="64125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Иванова Е. Н. Оценка стоимости недвижимости. Сборник задач : учебное пособие / Е. Н. Иванова. — Москва : КноРус, 2022. — 260 с.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Содержит комплекс задач, тестов, а также нормативных материалов, охватывающих основные теоретические и прикладные аспекты оценки рыночной стоимости недвижимости. Задания разработаны на основе типичных ситуаций и наиболее распространенных приемов стоимостной оценки объектов недвижимости. Понятийный аппарат и рекомендуемые методические положения адаптированы к условиям отечественной практики оценочной деятельности и соответствуют международным стандартам.</a:t>
            </a:r>
          </a:p>
        </p:txBody>
      </p:sp>
      <p:pic>
        <p:nvPicPr>
          <p:cNvPr id="16386" name="Picture 2" descr="Основы оценки стоимости имуще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9" y="188640"/>
            <a:ext cx="2304778" cy="311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5524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Оценка стоимости недвижимости (для бакалавров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444"/>
            <a:ext cx="2270294" cy="308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71897" y="887104"/>
            <a:ext cx="62925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Иванова Е. Н. Оценка стоимости недвижимости : учебное пособие / Е. Н. Иванова. — Москва : КноРус, 2020. — 350 с.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Рассматриваются теоретические и практические основы оценки рыночной стоимости недвижимости как специфического объекта оценки. Подробно анализируются понятия, принципы и информационное обеспечение стоимостной оценки; сфера применения, преимущества и недостатки различных подходов к оценке; содержание этапов оценки рыночной стоимости недвижимости различными методами и согласование полученных результатов.</a:t>
            </a:r>
          </a:p>
        </p:txBody>
      </p:sp>
      <p:pic>
        <p:nvPicPr>
          <p:cNvPr id="4" name="Picture 4" descr="Земельно-имущественные отнош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5" y="3445337"/>
            <a:ext cx="2247780" cy="32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71897" y="3899144"/>
            <a:ext cx="6267276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Фокин С. В. Земельно-имущественные отношения : учебное пособие / С. В. Фокин, О. Н. Шпортько.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272</a:t>
            </a:r>
            <a:r>
              <a:rPr lang="ru-RU" sz="1200" b="1" dirty="0"/>
              <a:t> с.  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Рассматриваются вопросы управления территорией и недвижимым имуществом, ведения кадастра недвижимости и ее оценки, предпринимательской деятельности в сфере имущественных отношений. Особое внимание уделяется производству геодезических работ и применяемому при этом оборудованию. Составлено согласно учебной программе по специальности «Земельно-имущественные отношения». Приведены новые правила ведения учета и регистрации, а также кадастровой оценки объектов недвижимости.</a:t>
            </a:r>
          </a:p>
        </p:txBody>
      </p:sp>
    </p:spTree>
    <p:extLst>
      <p:ext uri="{BB962C8B-B14F-4D97-AF65-F5344CB8AC3E}">
        <p14:creationId xmlns:p14="http://schemas.microsoft.com/office/powerpoint/2010/main" val="9261762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117559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ПМ.04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ИНФОРМАЦИОННОЕ </a:t>
            </a:r>
            <a:r>
              <a:rPr lang="ru-RU" sz="3200" b="1" dirty="0"/>
              <a:t>ОБЕСПЕЧЕНИЕ ГРАДОСТРОИТЕЛЬНОЙ ДЕЯТЕЛЬНОСТИ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919169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сновы градостроительства и планировка населенных мест + еПрило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865"/>
            <a:ext cx="2232248" cy="304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6632" y="962526"/>
            <a:ext cx="6437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Снежинская Е.Ю. Основы градостроительства и планировка населенных мест : учебник / Е.Ю. Снежинская.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228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важнейшие теоретические и практические аспекты развития территориальных систем, современные экологические проблемы, ведущие европейские тенденции построения новых городских моделей, основные принципы проектирования, планировки, застройки и архитектурной организации поселений, показана необходимость перехода от парадигмы «неустойчивости» к концепции устойчивого развития. </a:t>
            </a:r>
          </a:p>
        </p:txBody>
      </p:sp>
      <p:pic>
        <p:nvPicPr>
          <p:cNvPr id="6148" name="Picture 4" descr="Обложка книги ОСНОВЫ ГРАДОСТРОИТЕЛЬСТВА И ПЛАНИРОВКА НАСЕЛЕННЫХ МЕСТ: ЖИЛОЙ КВАРТАЛ Базавлук В. А., Предко Е. В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2526632" cy="36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6632" y="3717758"/>
            <a:ext cx="636584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Базавлук В. А.  Основы градостроительства и планировка населенных мест: жилой квартал : учебное пособие для СПО / В. А. Базавлук, Е. В. Предко.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90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в лаконичной форме приводятся материалы к учебной дисциплине «Основы градостроительства и планировки населенных мест». Описаны основные требования к организации территории поселений, приведены различные виды расчетов, необходимых при проектировании застройки жилого квартала. Глава, посвященная технико-экономической оценке поможет при написании практической части курсовой работы по дисциплине. В конце издания приводятся списки основной и правовой литературы, словарь терминов.</a:t>
            </a:r>
          </a:p>
        </p:txBody>
      </p:sp>
    </p:spTree>
    <p:extLst>
      <p:ext uri="{BB962C8B-B14F-4D97-AF65-F5344CB8AC3E}">
        <p14:creationId xmlns:p14="http://schemas.microsoft.com/office/powerpoint/2010/main" val="30817304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1188" y="791570"/>
            <a:ext cx="65253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Скачкова М. Е. Информационные системы обеспечения градостроительной деятельности: учебное пособие для СПО / М. Е. Скачкова, О. С. Гурьева. — Санкт-Петербург: Лань, 2023. — 172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изложены нормативно-правовые, концептуальные и методические основы информационного обеспечения градостроительной деятельности в Российской Федерации. Представлен обзор современного автоматизированного информационного обеспечения градостроительной деятельности на примере Санкт-Петербурга. </a:t>
            </a:r>
          </a:p>
        </p:txBody>
      </p:sp>
      <p:pic>
        <p:nvPicPr>
          <p:cNvPr id="1026" name="Picture 2" descr="Скачкова М. Е., Гурьева О. С. - Информационные системы обеспечения градостроительной деятель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2" y="188640"/>
            <a:ext cx="2304256" cy="321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93076" y="4271749"/>
            <a:ext cx="6299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Лисина Н. Л. Правовое регулирование градостроительной деятельности в России : учебное пособие / Н. Л. Лисина. — 2-е изд. — Кемерово : КемГУ, 2018. — 257 с.</a:t>
            </a:r>
          </a:p>
        </p:txBody>
      </p:sp>
      <p:pic>
        <p:nvPicPr>
          <p:cNvPr id="1027" name="Picture 3" descr="C:\Users\wsm-321-2-01\Desktop\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2" y="3501009"/>
            <a:ext cx="2353236" cy="323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22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560690"/>
            <a:ext cx="643121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Смалев В. И.  Геодезия с основами картографии и картографического черчения : учебное пособие для СПО / В. И. Смалев.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189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курсе нашли отражение основные вопросы геодезии как науки, подробно рассмотрены вопросы, связанные с горизонтальной и вертикальной съемками, приведены основные элементы теории погрешностей измерений. В основных разделах рассмотрены вопросы назначения и устройства геодезических приборов, их поверок и методик пользования ими; организации и технологии геодезических работ; ведения вычислительной и графической обработки полевых измерений.</a:t>
            </a:r>
          </a:p>
        </p:txBody>
      </p:sp>
      <p:pic>
        <p:nvPicPr>
          <p:cNvPr id="3" name="Picture 2" descr="Обложка книги ГЕОДЕЗИЯ С ОСНОВАМИ КАРТОГРАФИИ И КАРТОГРАФИЧЕСКОГО ЧЕРЧЕНИЯ Смалев В. И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07614"/>
            <a:ext cx="2664296" cy="360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3970421"/>
            <a:ext cx="64312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Фокин С. В. Земельно-имущественные отношения : учебное пособие / С. В. Фокин, О. Н. Шпортько.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272</a:t>
            </a:r>
            <a:r>
              <a:rPr lang="ru-RU" sz="1200" b="1" dirty="0"/>
              <a:t> с.  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Рассматриваются вопросы управления территорией и недвижимым имуществом, ведения кадастра недвижимости и ее оценки, предпринимательской деятельности в сфере имущественных отношений. Особое внимание уделяется производству геодезических работ и применяемому при этом оборудованию. Составлено согласно учебной программе по специальности «Земельно-имущественные отношения». Приведены новые правила ведения учета и регистрации, а также кадастровой оценки объектов недвижимости.</a:t>
            </a:r>
          </a:p>
        </p:txBody>
      </p:sp>
      <p:pic>
        <p:nvPicPr>
          <p:cNvPr id="2050" name="Picture 2" descr="Земельно-имущественные отнош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5" y="3501008"/>
            <a:ext cx="2276361" cy="319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973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ложка книги ОСНОВЫ ЗЕМЛЕПОЛЬЗОВАНИЯ И ЗЕМЛЕУСТРОЙСТВА Васильева Н. В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-98710"/>
            <a:ext cx="273579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91780" y="491319"/>
            <a:ext cx="6373216" cy="24929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Васильева Н. В. Основы землепользования и землеустройства : учебник и практикум для СПО / Н. В. Васильева. — Москва : Издательство Юрайт, 2023. — 2-е изд., перераб. и доп.— 411 с</a:t>
            </a:r>
            <a:r>
              <a:rPr lang="ru-RU" sz="1200" b="1" dirty="0" smtClean="0"/>
              <a:t>. </a:t>
            </a:r>
            <a:r>
              <a:rPr lang="ru-RU" sz="1200" b="1" dirty="0"/>
              <a:t>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В настоящем курсе </a:t>
            </a:r>
            <a:r>
              <a:rPr lang="ru-RU" sz="1200" dirty="0"/>
              <a:t>комплексно освещены теоретические и практические вопросы землепользования и землеустройства, охватывающие все стадии использования земель: формирование земельных участков (установление границ на местности), их кадастровый учет и оценку, государственное регулирование использования земель. Рассматриваемые вопросы актуальны и отражают современный уровень развития земельных отношений в России. В курсе систематизированы знания, необходимые для успешной профессиональной деятельности в области землепользования и землеустройства. </a:t>
            </a:r>
          </a:p>
        </p:txBody>
      </p:sp>
      <p:pic>
        <p:nvPicPr>
          <p:cNvPr id="4" name="Picture 2" descr="https://znanium.com/cover/1864/18646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2" y="3543521"/>
            <a:ext cx="2254331" cy="32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38663" y="4199021"/>
            <a:ext cx="6386573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Слезко В. В. Государственные кадастры и кадастровая оценка земель : учебное пособие / В.В. Слезко, Е.В. Слезко, Л.В. Слезко.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297 с. -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 круг вопросов, которые отражают эволюцию развития отношений, связанных с ведением государственного кадастра недвижимости. Отражены цели, задачи создания и содержания государственного кадастра недвижимости. Раскрываются сущность и содержание кадастровой оценки земельных участков. Соответствует требованиям федеральных государственных образовательных стандартов среднего профессионального образования последнего поколения.</a:t>
            </a:r>
          </a:p>
        </p:txBody>
      </p:sp>
    </p:spTree>
    <p:extLst>
      <p:ext uri="{BB962C8B-B14F-4D97-AF65-F5344CB8AC3E}">
        <p14:creationId xmlns:p14="http://schemas.microsoft.com/office/powerpoint/2010/main" val="39001744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ложка книги ЗДАНИЯ И СООРУЖЕНИЯ. АРХИТЕКТУРНО-СТРОИТЕЛЬНОЕ ПРОЕКТИРОВАНИЕ Опарин С. Г., Леонтьев А. А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23" y="-99392"/>
            <a:ext cx="2619691" cy="38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6472" y="573206"/>
            <a:ext cx="673002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/>
              <a:t>Опарин С. Г. Здания и сооружения. Архитектурно - строительное проектирование : учебник и практикум для СПО/ С. Г. Опарин, А. А. Леонтьев. – Москва : Юрайт, </a:t>
            </a:r>
            <a:r>
              <a:rPr lang="ru-RU" sz="1100" b="1" dirty="0" smtClean="0"/>
              <a:t>2023. </a:t>
            </a:r>
            <a:r>
              <a:rPr lang="ru-RU" sz="1100" b="1" dirty="0"/>
              <a:t>– 283 с. — (Среднее профессиональное образование). </a:t>
            </a:r>
          </a:p>
          <a:p>
            <a:endParaRPr lang="ru-RU" sz="1100" dirty="0"/>
          </a:p>
          <a:p>
            <a:pPr algn="just"/>
            <a:r>
              <a:rPr lang="ru-RU" sz="1100" dirty="0" smtClean="0"/>
              <a:t>В </a:t>
            </a:r>
            <a:r>
              <a:rPr lang="ru-RU" sz="1100" dirty="0"/>
              <a:t>курсе </a:t>
            </a:r>
            <a:r>
              <a:rPr lang="ru-RU" sz="1100" dirty="0" smtClean="0"/>
              <a:t>системно </a:t>
            </a:r>
            <a:r>
              <a:rPr lang="ru-RU" sz="1100" dirty="0"/>
              <a:t>изложены концепция, научные основы и методика архитектурно-строительного проектирования в его современном толковании. Раскрыта его роль в воплощении различных строительных проектов, обеспечении их конкурентоспособности, безопасности и экономической эффективности. Рассмотрены этапы проектной подготовки и принципы саморегулирования строительных организаций, особенности проектирования гражданских и промышленных зданий, состав и содержание проектной и рабочей документации, а также современные системы автоматизированного проектирования объектов, составления смет и сметных расчетов. Содержание курса отражает требования действующего законодательства, правовых и нормативно-технических документов, учитывает многолетний практический опыт авторов в области архитектурно-строительного проектирования и управления сложными инвестиционно-строительными проектами. </a:t>
            </a:r>
          </a:p>
        </p:txBody>
      </p:sp>
      <p:pic>
        <p:nvPicPr>
          <p:cNvPr id="7170" name="Picture 2" descr="https://znanium.com/cover/0989/9894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8" y="3721612"/>
            <a:ext cx="2128066" cy="307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4102768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Браверман Б. А.  Программное обеспечение геодезии, фотограмметрии, кадастра, инженерных изысканий : учебное пособие / Б. А. Браверман. – Вологда : Инфра - Инженерия, 2018. - 244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Рассмотрены возможности использования элементов программирования на языке С# в среде Microsoft Visual Studio для решения разнообразных задач геоматики. Показана связь процессов кадастра и географических информационных систем. Предложены функции для решения задач кадастра и инженерных изысканий на основе данных геодезии и аэротриангуляции. Программно реализовано цифровое моделирование местности, в котором геодезические и геологические изыскания рассматриваются вместе. Создана модель учета перемещаемых земляных масс. Представлено большое количество готовых к использованию функций с исходными текстами и возможностью адаптировать их к различным условиям.</a:t>
            </a:r>
          </a:p>
        </p:txBody>
      </p:sp>
    </p:spTree>
    <p:extLst>
      <p:ext uri="{BB962C8B-B14F-4D97-AF65-F5344CB8AC3E}">
        <p14:creationId xmlns:p14="http://schemas.microsoft.com/office/powerpoint/2010/main" val="23486365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nanium.com/cover/1081/1081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1" y="183043"/>
            <a:ext cx="2314809" cy="310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786298"/>
            <a:ext cx="6341980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Царенко А. А. Планирование использования земельных ресурсов с основами кадастра : учебное пособие / А. А. Царенко, И. В. Шмидт. — Москва : Альфа-М : ИНФРА-М, </a:t>
            </a:r>
            <a:r>
              <a:rPr lang="ru-RU" sz="1200" b="1" dirty="0" smtClean="0"/>
              <a:t>2022. </a:t>
            </a:r>
            <a:r>
              <a:rPr lang="ru-RU" sz="1200" b="1" dirty="0"/>
              <a:t>— 400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Приведены основы развития населенных пунктов как объектов страте гического планирования, принципы прогнозирования и планирования территорий муниципальных районов с основами кадастра, показано их значение в организации территорий. Рассмотрены методики математического прогнозирования и планирования.</a:t>
            </a:r>
          </a:p>
        </p:txBody>
      </p:sp>
      <p:pic>
        <p:nvPicPr>
          <p:cNvPr id="8194" name="Picture 2" descr="https://znanium.com/cover/1734/17348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2" y="3501008"/>
            <a:ext cx="231480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3970421"/>
            <a:ext cx="63419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Блиновская Я. Ю. Введение в геоинформационные системы : учебное пособие / Я.Ю. Блиновская, Д.С. Задоя. — 2-е изд. — Москва : ФОРУМ : ИНФРА-М, </a:t>
            </a:r>
            <a:r>
              <a:rPr lang="ru-RU" sz="1200" b="1" dirty="0" smtClean="0"/>
              <a:t>2023.</a:t>
            </a:r>
            <a:r>
              <a:rPr lang="ru-RU" sz="1200" b="1" dirty="0"/>
              <a:t> — 112 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рассмотрены сущность геоинформационных систем, их структура и типология, основы проектирования баз геоданных и анализа информации в ГИС. Представлена характеристика основных моделей, использующихся в ГИС, дано представление о виртуальном моделировании. Учебное пособие предназначено для студентов технических специальностей университетов (бакалавриат), изучающих воздействие производства на окружающую среду. </a:t>
            </a:r>
          </a:p>
        </p:txBody>
      </p:sp>
    </p:spTree>
    <p:extLst>
      <p:ext uri="{BB962C8B-B14F-4D97-AF65-F5344CB8AC3E}">
        <p14:creationId xmlns:p14="http://schemas.microsoft.com/office/powerpoint/2010/main" val="25606906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Земельно-имущественные отнош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50" y="213063"/>
            <a:ext cx="2247780" cy="32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89438" y="630912"/>
            <a:ext cx="6447058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Фокин С. В. Земельно-имущественные отношения : учебное пособие / С. В. Фокин, О. Н. Шпортько.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272</a:t>
            </a:r>
            <a:r>
              <a:rPr lang="ru-RU" sz="1200" b="1" dirty="0"/>
              <a:t> с.  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Рассматриваются вопросы управления территорией и недвижимым имуществом, ведения кадастра недвижимости и ее оценки, предпринимательской деятельности в сфере имущественных отношений. Особое внимание уделяется производству геодезических работ и применяемому при этом оборудованию. Составлено согласно учебной программе по специальности «Земельно-имущественные отношения». Приведены новые правила ведения учета и регистрации, а также кадастровой оценки объектов недвижимости.</a:t>
            </a:r>
          </a:p>
        </p:txBody>
      </p:sp>
      <p:pic>
        <p:nvPicPr>
          <p:cNvPr id="6" name="Picture 4" descr="https://znanium.com/cover/1002/10026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2" y="3580941"/>
            <a:ext cx="2256185" cy="31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86788" y="4271211"/>
            <a:ext cx="64497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Блиновская Я. Ю. Геоинформационные системы в техносферной безопасности : учебное пособие / Я.Ю. Блиновская, Д.С. Задоя. — Москва : ИНФРА-М, 2021. — 160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рассмотрена специфика применения информационных технологий в техносферной безопасности. Представлена характеристика программных продуктов, использующихся для решения задач в сферах безопасности жизнедеятельности, организации промышленного производства и охраны окружающей среды. </a:t>
            </a:r>
          </a:p>
        </p:txBody>
      </p:sp>
    </p:spTree>
    <p:extLst>
      <p:ext uri="{BB962C8B-B14F-4D97-AF65-F5344CB8AC3E}">
        <p14:creationId xmlns:p14="http://schemas.microsoft.com/office/powerpoint/2010/main" val="2404823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752" y="2101755"/>
            <a:ext cx="7343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ПМ.05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ВЫПОЛНЕНИЕ </a:t>
            </a:r>
            <a:r>
              <a:rPr lang="ru-RU" sz="3200" b="1" dirty="0"/>
              <a:t>РАБОТ ПО ОДНОЙ ИЛИ НЕСКОЛЬКИМ ПРОФЕССИЯМ РАБОЧИХ, ДОЛЖНОСТЯМ СЛУЖАЩИХ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614336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Геодезия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3" y="204949"/>
            <a:ext cx="2242208" cy="31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93075" y="450376"/>
            <a:ext cx="6287787" cy="24929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Киселев М. И. Геодезия : учебник / М. И. Киселев, Д.Ш. Михелев. – 13-е изд. стер. – Москва : Академия, </a:t>
            </a:r>
            <a:r>
              <a:rPr lang="ru-RU" sz="1200" b="1" dirty="0" smtClean="0"/>
              <a:t>2022. </a:t>
            </a:r>
            <a:r>
              <a:rPr lang="ru-RU" sz="1200" b="1" dirty="0"/>
              <a:t>- 384 с. — (Среднее профессиональное образование).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даны общие сведения по геодезии, картографии и топографии; геодезическим приборам, методам геодезических измерений, вычислений и оценке точности их результатов; </a:t>
            </a:r>
            <a:r>
              <a:rPr lang="ru-RU" sz="1200" dirty="0" smtClean="0"/>
              <a:t>инженерно-геодезическим </a:t>
            </a:r>
            <a:r>
              <a:rPr lang="ru-RU" sz="1200" dirty="0"/>
              <a:t>работам, выполняемым при изыскании, проектировании и строительстве инженерных сооружений. Изложены методы изысканий, производства разбивочных работ, исполнительных съемок. Приведены материалы по геодезическому обеспечению кадастра, лесоустройству, привязке горных выработок, наблюдению за деформациями сооружений, лицензированию, организации геодезических работ и технике безопасности при их проведении. </a:t>
            </a:r>
          </a:p>
        </p:txBody>
      </p:sp>
      <p:pic>
        <p:nvPicPr>
          <p:cNvPr id="4" name="Picture 4" descr="https://znanium.com/cover/1860/18600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3" y="3502503"/>
            <a:ext cx="2277249" cy="323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8892" y="3852620"/>
            <a:ext cx="6399417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Кравченко Ю. А. Геодезия : учебник / Ю. А. Кравченко. — Москва: ИНФРА-М, 2022. — 344 с. 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приводятся сведения о предмете геодезии, ее истории, изложены методы измерения углов и расстояний на земной поверхности, измерения превышений, методы построения и обработки плановых и высотных съемочных сетей, представлены способы выполнения плановых и высотных съемок, рассмотрены геодезические работы при проведении инженерно-геодезических изысканий, выносе проектов в натуру, при возведении инженерных сооружений и зданий, методы контроля соответствия фактических значений геометрических параметров объектов капитального строительства их проектным значениям. Для студентов учреждений среднего профессионального образования, студентов вузов, а также для работников строительных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33838874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ложка книги ИНЖЕНЕРНАЯ ГЕОДЕЗИЯ Макаров К. Н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25" y="-10580"/>
            <a:ext cx="2746104" cy="36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40058" y="688185"/>
            <a:ext cx="6455025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Макаров К. Н.  Инженерная геодезия : учебник для СПО / К. Н. Макаров. — 2-е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243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даются основные понятия о форме и размерах Земли, системах координат в геодезии, угловых, линейных и высотных измерениях и соответствующих приборах, геодезических съемках, принципах работы систем глобального позиционирования GPS, цифровом и математическом моделировании местности, геодезических работах в строительстве. Изложение материала в курсе построено таким образом, чтобы максимально облегчить самостоятельную работу студентов при изучении основ инженерной геодезии.</a:t>
            </a:r>
          </a:p>
        </p:txBody>
      </p:sp>
      <p:pic>
        <p:nvPicPr>
          <p:cNvPr id="10242" name="Picture 2" descr="https://znanium.com/cover/1836/18361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7" y="3645025"/>
            <a:ext cx="2160240" cy="307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90537" y="4211053"/>
            <a:ext cx="65045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Смолич С. В. Маркшейдерское дело: предрасчет точности маркшейдерско- геодезических работ : учебное пособие / С. В. Смолич. - Москва ; Вологда : Инфра-Инженерия, 2021. - 352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теоретические основы и приведены примеры выполнения предрасчета погрешности маркшейдерских и геодезических работ при разведке, разработке месторождений полезных ископаемых и строительстве инженерных сооружений. Для студентов горно-геологических специальностей и инженерно-технических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39143327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2131" y="641445"/>
            <a:ext cx="64348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Фокин С. В. Земельно-имущественные отношения : учебное пособие / С. В. Фокин, О. Н. Шпортько.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272</a:t>
            </a:r>
            <a:r>
              <a:rPr lang="ru-RU" sz="1200" b="1" dirty="0"/>
              <a:t> с.  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Рассматриваются вопросы управления территорией и недвижимым имуществом, ведения кадастра недвижимости и ее оценки, предпринимательской деятельности в сфере имущественных отношений. Особое внимание уделяется производству геодезических работ и применяемому при этом оборудованию. Составлено согласно учебной программе по специальности «Земельно-имущественные отношения». Приведены новые правила ведения учета и регистрации, а также кадастровой оценки объектов недвижимости.</a:t>
            </a:r>
          </a:p>
        </p:txBody>
      </p:sp>
      <p:pic>
        <p:nvPicPr>
          <p:cNvPr id="3" name="Picture 2" descr="Земельно-имущественные отнош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0" y="159191"/>
            <a:ext cx="2276361" cy="319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znanium.com/cover/1874/18747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9" y="3520008"/>
            <a:ext cx="2262625" cy="321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2132" y="3696728"/>
            <a:ext cx="64348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Федотов Г. А. Инженерная геодезия : учебник / Г.А. Федотов. — 6-е изд., перераб. и доп. — Москва : ИНФРА-М, 2022. — 479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основы инженерной геодезии, показано значение ее в народном хозяйстве и обороне страны. В отличие от ранее изданных учебников в настоящем издании кроме традиционных сведений по инженерной геодезии дана информация по цифровым картам, используемым в геоинформационных системах ГИС, а также цифровым ЦММ и математическим МММ моделям местности, являющимся основой современного автоматизированного проектирования САПР, по инженерно-геодезическим методам и процессам, вобравшим в себя последние достижения компьютерных технологий: электронной и компьютерной тахеометрии, спутниковой навигации, дистанционному зондированию, лазерному сканированию, цифровой </a:t>
            </a:r>
            <a:r>
              <a:rPr lang="ru-RU" sz="1200" dirty="0" smtClean="0"/>
              <a:t>фотограмметрии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02182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937" y="2273968"/>
            <a:ext cx="67654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ОП.02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ОСНОВЫ </a:t>
            </a:r>
            <a:r>
              <a:rPr lang="ru-RU" sz="3200" b="1" dirty="0"/>
              <a:t>ГЕОЛОГИИ И ГЕОМОРФОЛОГИИ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38270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59" y="138098"/>
            <a:ext cx="6624735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ru-RU" sz="1200" b="1" dirty="0"/>
              <a:t>Платов Н. А. Основы инженерной геологии : учебник / Н.А. Платов. — 4-е изд., перераб., доп. и иcпр. -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190 </a:t>
            </a:r>
            <a:r>
              <a:rPr lang="ru-RU" sz="1200" b="1" dirty="0"/>
              <a:t>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lvl="0" algn="just"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lvl="0" algn="just">
              <a:defRPr/>
            </a:pPr>
            <a:r>
              <a:rPr lang="ru-RU" sz="1200" dirty="0"/>
              <a:t>Изложены теоретические и практические основы инженерной геологии, геологическое строение и происхождение Земли, рассмотрены минералы горных пород и сами горные породы магматического, осадочного и метаморфического происхождения. Значительное внимание уделено геоморфологическим, геодинамическим, а также гидрогеологическим условиям территории строительства с выделением трех типов подземных вод: верховодки, грунтовых вод и межпластовых. Дана динамика развития различных форм рельефа, обусловленных эндогенными и экзогенными процессами. Приведены зональные элементы инженерно-геологических условий любой территории строительства. Соответствует требованиям федеральных государственных образовательных стандартов среднего профессионального образования последнего поколения. 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" name="Picture 4" descr="https://znanium.com/cover/1816/18166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7" y="138098"/>
            <a:ext cx="2258223" cy="323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4367462"/>
            <a:ext cx="6624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Ганжара Н.Ф. Геология с </a:t>
            </a:r>
            <a:r>
              <a:rPr lang="ru-RU" sz="1200" b="1" dirty="0"/>
              <a:t>основами геоморфологии : учебное пособие / под ред. проф. Н.Ф. Ганжары. — М. : ИНФРА-М, </a:t>
            </a:r>
            <a:r>
              <a:rPr lang="ru-RU" sz="1200" b="1" dirty="0" smtClean="0"/>
              <a:t>2023.— </a:t>
            </a:r>
            <a:r>
              <a:rPr lang="ru-RU" sz="1200" b="1" dirty="0"/>
              <a:t>207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изложены основы геологии, описаны главные минералы и горные породы, эндогенные и экзогенные геологические породы, основные этапы геологической истории Земли, а также представлены основы геоморфологии. </a:t>
            </a:r>
          </a:p>
        </p:txBody>
      </p:sp>
      <p:pic>
        <p:nvPicPr>
          <p:cNvPr id="3074" name="Picture 2" descr="https://znanium.com/cover/0993/9936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6" y="3573016"/>
            <a:ext cx="2285244" cy="3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12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952</TotalTime>
  <Words>7879</Words>
  <Application>Microsoft Office PowerPoint</Application>
  <PresentationFormat>Экран (4:3)</PresentationFormat>
  <Paragraphs>383</Paragraphs>
  <Slides>77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8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 lib-02</dc:creator>
  <cp:lastModifiedBy>ws lib-01</cp:lastModifiedBy>
  <cp:revision>63</cp:revision>
  <dcterms:created xsi:type="dcterms:W3CDTF">2022-10-04T11:07:49Z</dcterms:created>
  <dcterms:modified xsi:type="dcterms:W3CDTF">2023-10-16T06:14:12Z</dcterms:modified>
</cp:coreProperties>
</file>